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Lst>
  <p:notesMasterIdLst>
    <p:notesMasterId r:id="rId33"/>
  </p:notesMasterIdLst>
  <p:sldIdLst>
    <p:sldId id="333" r:id="rId5"/>
    <p:sldId id="356" r:id="rId6"/>
    <p:sldId id="317" r:id="rId7"/>
    <p:sldId id="355" r:id="rId8"/>
    <p:sldId id="365" r:id="rId9"/>
    <p:sldId id="321" r:id="rId10"/>
    <p:sldId id="368" r:id="rId11"/>
    <p:sldId id="384" r:id="rId12"/>
    <p:sldId id="336" r:id="rId13"/>
    <p:sldId id="370" r:id="rId14"/>
    <p:sldId id="369" r:id="rId15"/>
    <p:sldId id="389" r:id="rId16"/>
    <p:sldId id="341" r:id="rId17"/>
    <p:sldId id="388" r:id="rId18"/>
    <p:sldId id="385" r:id="rId19"/>
    <p:sldId id="348" r:id="rId20"/>
    <p:sldId id="366" r:id="rId21"/>
    <p:sldId id="371" r:id="rId22"/>
    <p:sldId id="372" r:id="rId23"/>
    <p:sldId id="382" r:id="rId24"/>
    <p:sldId id="354" r:id="rId25"/>
    <p:sldId id="378" r:id="rId26"/>
    <p:sldId id="391" r:id="rId27"/>
    <p:sldId id="360" r:id="rId28"/>
    <p:sldId id="386" r:id="rId29"/>
    <p:sldId id="380" r:id="rId30"/>
    <p:sldId id="352" r:id="rId31"/>
    <p:sldId id="39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4" d="100"/>
          <a:sy n="74" d="100"/>
        </p:scale>
        <p:origin x="-49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pPr/>
              <a:t>8/10/2022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pPr/>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532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8/10/2022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8/10/2022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8/10/2022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8/10/2022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8/10/2022</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8/10/2022</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8/10/2022</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8/10/2022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8/10/2022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8/10/2022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8/10/2022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08-10-2022</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08-10-2022</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08-10-2022</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08-10-2022</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08-10-2022</a:t>
            </a:fld>
            <a:endParaRPr lang="en-IN">
              <a:solidFill>
                <a:prstClr val="black">
                  <a:tint val="75000"/>
                </a:prstClr>
              </a:solidFill>
            </a:endParaRPr>
          </a:p>
        </p:txBody>
      </p:sp>
      <p:sp>
        <p:nvSpPr>
          <p:cNvPr id="8" name="Footer Placeholder 7">
            <a:extLst>
              <a:ext uri="{FF2B5EF4-FFF2-40B4-BE49-F238E27FC236}">
                <a16:creationId xmlns=""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08-10-2022</a:t>
            </a:fld>
            <a:endParaRPr lang="en-IN">
              <a:solidFill>
                <a:prstClr val="black">
                  <a:tint val="75000"/>
                </a:prstClr>
              </a:solidFill>
            </a:endParaRPr>
          </a:p>
        </p:txBody>
      </p:sp>
      <p:sp>
        <p:nvSpPr>
          <p:cNvPr id="4" name="Footer Placeholder 3">
            <a:extLst>
              <a:ext uri="{FF2B5EF4-FFF2-40B4-BE49-F238E27FC236}">
                <a16:creationId xmlns=""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08-10-2022</a:t>
            </a:fld>
            <a:endParaRPr lang="en-IN">
              <a:solidFill>
                <a:prstClr val="black">
                  <a:tint val="75000"/>
                </a:prstClr>
              </a:solidFill>
            </a:endParaRPr>
          </a:p>
        </p:txBody>
      </p:sp>
      <p:sp>
        <p:nvSpPr>
          <p:cNvPr id="3" name="Footer Placeholder 2">
            <a:extLst>
              <a:ext uri="{FF2B5EF4-FFF2-40B4-BE49-F238E27FC236}">
                <a16:creationId xmlns=""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08-10-2022</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08-10-2022</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08-10-2022</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08-10-2022</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8/10/2022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8/10/2022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8/10/2022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8/10/2022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0132F-27AD-4901-812E-8330D5487512}" type="datetimeFigureOut">
              <a:rPr lang="en-US" smtClean="0"/>
              <a:pPr/>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8/10/2022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8/10/2022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8/10/2022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8/10/2022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8/10/2022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8/10/2022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8/10/2022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F0132F-27AD-4901-812E-8330D5487512}" type="datetimeFigureOut">
              <a:rPr lang="en-US" smtClean="0"/>
              <a:pPr/>
              <a:t>8/10/2022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0132F-27AD-4901-812E-8330D5487512}" type="datetimeFigureOut">
              <a:rPr lang="en-US" smtClean="0"/>
              <a:pPr/>
              <a:t>8/10/2022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pPr/>
              <a:t>8/10/2022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pPr/>
              <a:t>8/10/2022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pPr/>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8/10/2022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05"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08-10-2022</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8/10/2022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8.png"/><Relationship Id="rId7" Type="http://schemas.openxmlformats.org/officeDocument/2006/relationships/image" Target="../media/image12.emf"/><Relationship Id="rId2" Type="http://schemas.openxmlformats.org/officeDocument/2006/relationships/image" Target="../media/image21.png"/><Relationship Id="rId1" Type="http://schemas.openxmlformats.org/officeDocument/2006/relationships/slideLayout" Target="../slideLayouts/slideLayout37.xml"/><Relationship Id="rId6" Type="http://schemas.openxmlformats.org/officeDocument/2006/relationships/image" Target="../media/image4.png"/><Relationship Id="rId5"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emf"/><Relationship Id="rId2" Type="http://schemas.openxmlformats.org/officeDocument/2006/relationships/image" Target="../media/image21.png"/><Relationship Id="rId1" Type="http://schemas.openxmlformats.org/officeDocument/2006/relationships/slideLayout" Target="../slideLayouts/slideLayout37.xml"/><Relationship Id="rId6" Type="http://schemas.openxmlformats.org/officeDocument/2006/relationships/image" Target="../media/image4.png"/><Relationship Id="rId5" Type="http://schemas.openxmlformats.org/officeDocument/2006/relationships/image" Target="../media/image24.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27.jpeg"/><Relationship Id="rId5" Type="http://schemas.openxmlformats.org/officeDocument/2006/relationships/image" Target="../media/image7.jpe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35.xml"/><Relationship Id="rId1" Type="http://schemas.openxmlformats.org/officeDocument/2006/relationships/video" Target="file:///C:\Users\Administrator\Desktop\H&#227;y%20&#272;&#7913;ng%20D&#7853;y%20-%20Nick%20Vujicic%20%5bHD%5d.mp4"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0936762" y="0"/>
            <a:ext cx="1255238" cy="937524"/>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BÀN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10" name="Cloud Callout 9"/>
          <p:cNvSpPr/>
          <p:nvPr/>
        </p:nvSpPr>
        <p:spPr>
          <a:xfrm rot="21416254">
            <a:off x="6999613" y="802985"/>
            <a:ext cx="4283581" cy="1625651"/>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1" name="Rectangle 10"/>
          <p:cNvSpPr/>
          <p:nvPr/>
        </p:nvSpPr>
        <p:spPr>
          <a:xfrm>
            <a:off x="7687131" y="1147455"/>
            <a:ext cx="2620978" cy="1066061"/>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smtClean="0">
                <a:solidFill>
                  <a:srgbClr val="0000FF"/>
                </a:solidFill>
                <a:latin typeface="SVN-Vanilla Daisy Pro" panose="00000500000000000000" pitchFamily="2" charset="0"/>
                <a:ea typeface="Arial Unicode MS"/>
              </a:rPr>
              <a:t>Quan</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sát</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tranh</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và</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trả</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lời</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câu</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sp>
        <p:nvSpPr>
          <p:cNvPr id="14" name="Rectangle 6"/>
          <p:cNvSpPr>
            <a:spLocks noChangeArrowheads="1"/>
          </p:cNvSpPr>
          <p:nvPr/>
        </p:nvSpPr>
        <p:spPr bwMode="auto">
          <a:xfrm>
            <a:off x="6328973" y="2737222"/>
            <a:ext cx="5863027"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vi-VN" altLang="en-US" sz="1000" smtClean="0">
                <a:solidFill>
                  <a:prstClr val="black"/>
                </a:solidFill>
                <a:ea typeface="Cambria" panose="02040503050406030204" pitchFamily="18" charset="0"/>
                <a:cs typeface="Cambria" panose="02040503050406030204" pitchFamily="18" charset="0"/>
              </a:rPr>
              <a:t/>
            </a:r>
            <a:br>
              <a:rPr lang="vi-VN" altLang="en-US" sz="1000" smtClean="0">
                <a:solidFill>
                  <a:prstClr val="black"/>
                </a:solidFill>
                <a:ea typeface="Cambria" panose="02040503050406030204" pitchFamily="18" charset="0"/>
                <a:cs typeface="Cambria" panose="02040503050406030204" pitchFamily="18" charset="0"/>
              </a:rPr>
            </a:br>
            <a:r>
              <a:rPr lang="en-US" smtClean="0"/>
              <a:t>1. Em hãy nêu những biểu hiện của siêng năng, kiên trì và trái với siêng năng, kiên trì từ nội dung các bức tranh?</a:t>
            </a:r>
          </a:p>
          <a:p>
            <a:r>
              <a:rPr lang="en-US" smtClean="0"/>
              <a:t>2. Em hãy kể thêm những biểu hiện khác của siêng năng, kiên trì mà em biết?</a:t>
            </a:r>
          </a:p>
          <a:p>
            <a:pPr indent="12700"/>
            <a:endParaRPr lang="vi-VN" altLang="en-US" sz="3600" b="1" dirty="0" smtClean="0">
              <a:solidFill>
                <a:srgbClr val="FF0000"/>
              </a:solidFill>
              <a:latin typeface="#9Slide05 Israquella" pitchFamily="2" charset="0"/>
              <a:ea typeface="Cambria" panose="02040503050406030204" pitchFamily="18" charset="0"/>
              <a:cs typeface="Cambria" panose="02040503050406030204" pitchFamily="18" charset="0"/>
            </a:endParaRPr>
          </a:p>
        </p:txBody>
      </p:sp>
      <p:pic>
        <p:nvPicPr>
          <p:cNvPr id="16" name="Picture 15"/>
          <p:cNvPicPr>
            <a:picLocks noChangeAspect="1"/>
          </p:cNvPicPr>
          <p:nvPr/>
        </p:nvPicPr>
        <p:blipFill>
          <a:blip r:embed="rId2"/>
          <a:stretch>
            <a:fillRect/>
          </a:stretch>
        </p:blipFill>
        <p:spPr>
          <a:xfrm>
            <a:off x="10936762" y="0"/>
            <a:ext cx="1255238" cy="937524"/>
          </a:xfrm>
          <a:prstGeom prst="rect">
            <a:avLst/>
          </a:prstGeom>
        </p:spPr>
      </p:pic>
      <p:pic>
        <p:nvPicPr>
          <p:cNvPr id="17" name="Shape 55"/>
          <p:cNvPicPr/>
          <p:nvPr/>
        </p:nvPicPr>
        <p:blipFill>
          <a:blip r:embed="rId3"/>
          <a:stretch>
            <a:fillRect/>
          </a:stretch>
        </p:blipFill>
        <p:spPr>
          <a:xfrm>
            <a:off x="240632" y="818147"/>
            <a:ext cx="5935579" cy="5374106"/>
          </a:xfrm>
          <a:prstGeom prst="rect">
            <a:avLst/>
          </a:prstGeom>
        </p:spPr>
      </p:pic>
    </p:spTree>
    <p:extLst>
      <p:ext uri="{BB962C8B-B14F-4D97-AF65-F5344CB8AC3E}">
        <p14:creationId xmlns:p14="http://schemas.microsoft.com/office/powerpoint/2010/main" val="36018458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latin typeface="Times New Roman" pitchFamily="18" charset="0"/>
                <a:ea typeface="Times New Roman" panose="02020603050405020304" pitchFamily="18" charset="0"/>
                <a:cs typeface="Times New Roman" pitchFamily="18" charset="0"/>
              </a:rPr>
              <a:t>PHIẾU BÀI TẬP (THẢO LUẬN NHÓM)</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sz="1600" dirty="0">
                <a:solidFill>
                  <a:prstClr val="white"/>
                </a:solidFill>
                <a:latin typeface="Times New Roman" pitchFamily="18" charset="0"/>
                <a:ea typeface="Times New Roman" panose="02020603050405020304" pitchFamily="18" charset="0"/>
                <a:cs typeface="Times New Roman" pitchFamily="18" charset="0"/>
              </a:rPr>
              <a:t> </a:t>
            </a:r>
            <a:endParaRPr lang="en-US" dirty="0">
              <a:solidFill>
                <a:prstClr val="white"/>
              </a:solidFill>
              <a:latin typeface="Times New Roman" pitchFamily="18" charset="0"/>
              <a:ea typeface="Times New Roman" panose="02020603050405020304" pitchFamily="18" charset="0"/>
              <a:cs typeface="Times New Roman" pitchFamily="18" charset="0"/>
            </a:endParaRPr>
          </a:p>
        </p:txBody>
      </p:sp>
      <p:sp>
        <p:nvSpPr>
          <p:cNvPr id="10" name="Rectangle 9"/>
          <p:cNvSpPr/>
          <p:nvPr/>
        </p:nvSpPr>
        <p:spPr>
          <a:xfrm>
            <a:off x="2724112" y="970059"/>
            <a:ext cx="8841850" cy="1877437"/>
          </a:xfrm>
          <a:prstGeom prst="rect">
            <a:avLst/>
          </a:prstGeom>
        </p:spPr>
        <p:txBody>
          <a:bodyPr wrap="square">
            <a:spAutoFit/>
          </a:bodyPr>
          <a:lstStyle/>
          <a:p>
            <a:r>
              <a:rPr lang="en-US" sz="3200" smtClean="0"/>
              <a:t>1</a:t>
            </a:r>
            <a:r>
              <a:rPr lang="en-US" sz="2800" smtClean="0">
                <a:latin typeface="Times New Roman" pitchFamily="18" charset="0"/>
                <a:cs typeface="Times New Roman" pitchFamily="18" charset="0"/>
              </a:rPr>
              <a:t>. Em hãy nêu những biểu hiện của siêng năng, kiên trì và trái với siêng năng, kiên trì từ nội dung các bức tranh?</a:t>
            </a:r>
          </a:p>
          <a:p>
            <a:r>
              <a:rPr lang="en-US" sz="2800" smtClean="0">
                <a:latin typeface="Times New Roman" pitchFamily="18" charset="0"/>
                <a:cs typeface="Times New Roman" pitchFamily="18" charset="0"/>
              </a:rPr>
              <a:t>2. Em hãy kể thêm những biểu hiện khác của siêng năng, kiên trì mà em biết?</a:t>
            </a:r>
            <a:endParaRPr lang="en-US" sz="2800">
              <a:latin typeface="Times New Roman"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graphicFrame>
        <p:nvGraphicFramePr>
          <p:cNvPr id="12" name="Bảng 11"/>
          <p:cNvGraphicFramePr>
            <a:graphicFrameLocks noGrp="1"/>
          </p:cNvGraphicFramePr>
          <p:nvPr/>
        </p:nvGraphicFramePr>
        <p:xfrm>
          <a:off x="449179" y="3286403"/>
          <a:ext cx="11309684" cy="3274818"/>
        </p:xfrm>
        <a:graphic>
          <a:graphicData uri="http://schemas.openxmlformats.org/drawingml/2006/table">
            <a:tbl>
              <a:tblPr firstRow="1" bandRow="1">
                <a:tableStyleId>{5C22544A-7EE6-4342-B048-85BDC9FD1C3A}</a:tableStyleId>
              </a:tblPr>
              <a:tblGrid>
                <a:gridCol w="3545305"/>
                <a:gridCol w="7764379"/>
              </a:tblGrid>
              <a:tr h="1091606">
                <a:tc>
                  <a:txBody>
                    <a:bodyPr/>
                    <a:lstStyle/>
                    <a:p>
                      <a:r>
                        <a:rPr lang="en-US" sz="2400" b="1" smtClean="0">
                          <a:solidFill>
                            <a:schemeClr val="tx1"/>
                          </a:solidFill>
                          <a:latin typeface="Times New Roman" pitchFamily="18" charset="0"/>
                          <a:cs typeface="Times New Roman" pitchFamily="18" charset="0"/>
                        </a:rPr>
                        <a:t>Những biểu hiện của siêng năng, kiên trì </a:t>
                      </a:r>
                      <a:endParaRPr lang="en-US" sz="2400" b="1">
                        <a:solidFill>
                          <a:schemeClr val="tx1"/>
                        </a:solidFill>
                      </a:endParaRPr>
                    </a:p>
                  </a:txBody>
                  <a:tcPr/>
                </a:tc>
                <a:tc>
                  <a:txBody>
                    <a:bodyPr/>
                    <a:lstStyle/>
                    <a:p>
                      <a:endParaRPr lang="en-US"/>
                    </a:p>
                  </a:txBody>
                  <a:tcPr/>
                </a:tc>
              </a:tr>
              <a:tr h="1091606">
                <a:tc>
                  <a:txBody>
                    <a:bodyPr/>
                    <a:lstStyle/>
                    <a:p>
                      <a:r>
                        <a:rPr lang="en-US" sz="2400" b="1" smtClean="0">
                          <a:latin typeface="Times New Roman" pitchFamily="18" charset="0"/>
                          <a:cs typeface="Times New Roman" pitchFamily="18" charset="0"/>
                        </a:rPr>
                        <a:t>Những biểu hiện trái với siêng năng, kiên trì </a:t>
                      </a:r>
                      <a:endParaRPr lang="en-US" sz="2400" b="1"/>
                    </a:p>
                  </a:txBody>
                  <a:tcPr/>
                </a:tc>
                <a:tc>
                  <a:txBody>
                    <a:bodyPr/>
                    <a:lstStyle/>
                    <a:p>
                      <a:endParaRPr lang="en-US"/>
                    </a:p>
                  </a:txBody>
                  <a:tcPr/>
                </a:tc>
              </a:tr>
              <a:tr h="1091606">
                <a:tc>
                  <a:txBody>
                    <a:bodyPr/>
                    <a:lstStyle/>
                    <a:p>
                      <a:r>
                        <a:rPr lang="en-US" sz="2400" b="1" smtClean="0">
                          <a:latin typeface="Times New Roman" pitchFamily="18" charset="0"/>
                          <a:cs typeface="Times New Roman" pitchFamily="18" charset="0"/>
                        </a:rPr>
                        <a:t>Những biểu hiện khác của siêng năng, kiên trì </a:t>
                      </a:r>
                      <a:endParaRPr lang="en-US" sz="2400" b="1"/>
                    </a:p>
                  </a:txBody>
                  <a:tcPr/>
                </a:tc>
                <a:tc>
                  <a:txBody>
                    <a:bodyPr/>
                    <a:lstStyle/>
                    <a:p>
                      <a:endParaRPr lang="en-US"/>
                    </a:p>
                  </a:txBody>
                  <a:tcPr/>
                </a:tc>
              </a:tr>
            </a:tbl>
          </a:graphicData>
        </a:graphic>
      </p:graphicFrame>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latin typeface="Times New Roman" pitchFamily="18" charset="0"/>
                <a:ea typeface="Times New Roman" panose="02020603050405020304" pitchFamily="18" charset="0"/>
                <a:cs typeface="Times New Roman" pitchFamily="18" charset="0"/>
              </a:rPr>
              <a:t>PHIẾU BÀI TẬP (THẢO LUẬN NHÓM)</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70059"/>
            <a:ext cx="8841850" cy="1877437"/>
          </a:xfrm>
          <a:prstGeom prst="rect">
            <a:avLst/>
          </a:prstGeom>
        </p:spPr>
        <p:txBody>
          <a:bodyPr wrap="square">
            <a:spAutoFit/>
          </a:bodyPr>
          <a:lstStyle/>
          <a:p>
            <a:r>
              <a:rPr lang="en-US" sz="3200" smtClean="0"/>
              <a:t>1</a:t>
            </a:r>
            <a:r>
              <a:rPr lang="en-US" sz="2800" smtClean="0">
                <a:latin typeface="Times New Roman" pitchFamily="18" charset="0"/>
                <a:cs typeface="Times New Roman" pitchFamily="18" charset="0"/>
              </a:rPr>
              <a:t>. Em hãy nêu những biểu hiện của siêng năng, kiên trì và trái với siêng năng, kiên trì từ nội dung các bức tranh?</a:t>
            </a:r>
          </a:p>
          <a:p>
            <a:r>
              <a:rPr lang="en-US" sz="2800" smtClean="0">
                <a:latin typeface="Times New Roman" pitchFamily="18" charset="0"/>
                <a:cs typeface="Times New Roman" pitchFamily="18" charset="0"/>
              </a:rPr>
              <a:t>2. Em hãy kể thêm những biểu hiện khác của siêng năng, kiên trì mà em biết?</a:t>
            </a:r>
            <a:endParaRPr lang="en-US" sz="2800">
              <a:latin typeface="Times New Roman"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graphicFrame>
        <p:nvGraphicFramePr>
          <p:cNvPr id="12" name="Bảng 11"/>
          <p:cNvGraphicFramePr>
            <a:graphicFrameLocks noGrp="1"/>
          </p:cNvGraphicFramePr>
          <p:nvPr/>
        </p:nvGraphicFramePr>
        <p:xfrm>
          <a:off x="449179" y="3286403"/>
          <a:ext cx="11309684" cy="3371932"/>
        </p:xfrm>
        <a:graphic>
          <a:graphicData uri="http://schemas.openxmlformats.org/drawingml/2006/table">
            <a:tbl>
              <a:tblPr firstRow="1" bandRow="1">
                <a:tableStyleId>{5C22544A-7EE6-4342-B048-85BDC9FD1C3A}</a:tableStyleId>
              </a:tblPr>
              <a:tblGrid>
                <a:gridCol w="5502442"/>
                <a:gridCol w="5807242"/>
              </a:tblGrid>
              <a:tr h="1091606">
                <a:tc>
                  <a:txBody>
                    <a:bodyPr/>
                    <a:lstStyle/>
                    <a:p>
                      <a:r>
                        <a:rPr lang="en-US" sz="2400" b="1" smtClean="0">
                          <a:solidFill>
                            <a:schemeClr val="tx1"/>
                          </a:solidFill>
                          <a:latin typeface="Times New Roman" pitchFamily="18" charset="0"/>
                          <a:cs typeface="Times New Roman" pitchFamily="18" charset="0"/>
                        </a:rPr>
                        <a:t>Những biểu hiện của siêng năng, kiên trì </a:t>
                      </a:r>
                      <a:endParaRPr lang="en-US" sz="2400" b="1">
                        <a:solidFill>
                          <a:schemeClr val="tx1"/>
                        </a:solidFill>
                      </a:endParaRPr>
                    </a:p>
                  </a:txBody>
                  <a:tcPr/>
                </a:tc>
                <a:tc>
                  <a:txBody>
                    <a:bodyPr/>
                    <a:lstStyle/>
                    <a:p>
                      <a:r>
                        <a:rPr lang="en-US" sz="2800" b="0" smtClean="0">
                          <a:solidFill>
                            <a:schemeClr val="tx1"/>
                          </a:solidFill>
                          <a:latin typeface="Times New Roman" pitchFamily="18" charset="0"/>
                          <a:cs typeface="Times New Roman" pitchFamily="18" charset="0"/>
                        </a:rPr>
                        <a:t>Bức</a:t>
                      </a:r>
                      <a:r>
                        <a:rPr lang="en-US" sz="2800" b="0" baseline="0" smtClean="0">
                          <a:solidFill>
                            <a:schemeClr val="tx1"/>
                          </a:solidFill>
                          <a:latin typeface="Times New Roman" pitchFamily="18" charset="0"/>
                          <a:cs typeface="Times New Roman" pitchFamily="18" charset="0"/>
                        </a:rPr>
                        <a:t> tranh 1,2,3</a:t>
                      </a:r>
                      <a:endParaRPr lang="en-US" sz="2800" b="0">
                        <a:solidFill>
                          <a:schemeClr val="tx1"/>
                        </a:solidFill>
                        <a:latin typeface="Times New Roman" pitchFamily="18" charset="0"/>
                        <a:cs typeface="Times New Roman" pitchFamily="18" charset="0"/>
                      </a:endParaRPr>
                    </a:p>
                  </a:txBody>
                  <a:tcPr/>
                </a:tc>
              </a:tr>
              <a:tr h="1091606">
                <a:tc>
                  <a:txBody>
                    <a:bodyPr/>
                    <a:lstStyle/>
                    <a:p>
                      <a:r>
                        <a:rPr lang="en-US" sz="2400" b="1" smtClean="0">
                          <a:latin typeface="Times New Roman" pitchFamily="18" charset="0"/>
                          <a:cs typeface="Times New Roman" pitchFamily="18" charset="0"/>
                        </a:rPr>
                        <a:t>Những biểu hiện trái với siêng năng, kiên trì </a:t>
                      </a:r>
                      <a:endParaRPr lang="en-US" sz="2400" b="1"/>
                    </a:p>
                  </a:txBody>
                  <a:tcPr/>
                </a:tc>
                <a:tc>
                  <a:txBody>
                    <a:bodyPr/>
                    <a:lstStyle/>
                    <a:p>
                      <a:r>
                        <a:rPr lang="en-US" sz="2400" smtClean="0">
                          <a:solidFill>
                            <a:schemeClr val="tx1"/>
                          </a:solidFill>
                          <a:latin typeface="Times New Roman" pitchFamily="18" charset="0"/>
                          <a:cs typeface="Times New Roman" pitchFamily="18" charset="0"/>
                        </a:rPr>
                        <a:t>Bức</a:t>
                      </a:r>
                      <a:r>
                        <a:rPr lang="en-US" sz="2400" baseline="0" smtClean="0">
                          <a:solidFill>
                            <a:schemeClr val="tx1"/>
                          </a:solidFill>
                          <a:latin typeface="Times New Roman" pitchFamily="18" charset="0"/>
                          <a:cs typeface="Times New Roman" pitchFamily="18" charset="0"/>
                        </a:rPr>
                        <a:t> tranh 4</a:t>
                      </a:r>
                      <a:endParaRPr lang="en-US" sz="2400">
                        <a:latin typeface="Times New Roman" pitchFamily="18" charset="0"/>
                        <a:cs typeface="Times New Roman" pitchFamily="18" charset="0"/>
                      </a:endParaRPr>
                    </a:p>
                  </a:txBody>
                  <a:tcPr/>
                </a:tc>
              </a:tr>
              <a:tr h="1091606">
                <a:tc>
                  <a:txBody>
                    <a:bodyPr/>
                    <a:lstStyle/>
                    <a:p>
                      <a:r>
                        <a:rPr lang="en-US" sz="2400" b="1" smtClean="0">
                          <a:latin typeface="Times New Roman" pitchFamily="18" charset="0"/>
                          <a:cs typeface="Times New Roman" pitchFamily="18" charset="0"/>
                        </a:rPr>
                        <a:t>Những biểu hiện khác của siêng năng, kiên trì </a:t>
                      </a:r>
                      <a:endParaRPr lang="en-US" sz="2400" b="1"/>
                    </a:p>
                  </a:txBody>
                  <a:tcPr/>
                </a:tc>
                <a:tc>
                  <a:txBody>
                    <a:bodyPr/>
                    <a:lstStyle/>
                    <a:p>
                      <a:r>
                        <a:rPr lang="en-US" sz="2400" smtClean="0">
                          <a:latin typeface="Times New Roman" pitchFamily="18" charset="0"/>
                          <a:cs typeface="Times New Roman" pitchFamily="18" charset="0"/>
                        </a:rPr>
                        <a:t>Đi</a:t>
                      </a:r>
                      <a:r>
                        <a:rPr lang="en-US" sz="2400" baseline="0" smtClean="0">
                          <a:latin typeface="Times New Roman" pitchFamily="18" charset="0"/>
                          <a:cs typeface="Times New Roman" pitchFamily="18" charset="0"/>
                        </a:rPr>
                        <a:t> học, đi làm đúng giờ, làm bài tập đầy đủ khi đến lớp, không nản lòng khi gặp bài tập khó…</a:t>
                      </a:r>
                      <a:endParaRPr lang="en-US" sz="240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loud Callout 22"/>
          <p:cNvSpPr/>
          <p:nvPr/>
        </p:nvSpPr>
        <p:spPr>
          <a:xfrm>
            <a:off x="7662434" y="0"/>
            <a:ext cx="3984622" cy="2279514"/>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000" b="1" smtClean="0">
                <a:solidFill>
                  <a:schemeClr val="tx1"/>
                </a:solidFill>
                <a:latin typeface="Times New Roman" pitchFamily="18" charset="0"/>
                <a:cs typeface="Times New Roman" pitchFamily="18" charset="0"/>
              </a:rPr>
              <a:t>Nhóm 1: Học tập, nhóm 2: Lao động, nhóm 3: Hoạt động xã hội...thể hiện siêng năng, kiên trì</a:t>
            </a:r>
            <a:endParaRPr lang="zh-CN" altLang="en-US" sz="2400" b="1" dirty="0">
              <a:solidFill>
                <a:schemeClr val="tx1"/>
              </a:solidFill>
              <a:latin typeface="Times New Roman" pitchFamily="18" charset="0"/>
              <a:ea typeface="微软雅黑"/>
              <a:cs typeface="Times New Roman" pitchFamily="18" charset="0"/>
              <a:sym typeface="微软雅黑" panose="020B0503020204020204" pitchFamily="34" charset="-122"/>
            </a:endParaRPr>
          </a:p>
        </p:txBody>
      </p:sp>
      <p:sp>
        <p:nvSpPr>
          <p:cNvPr id="24" name="Cloud Callout 23"/>
          <p:cNvSpPr/>
          <p:nvPr/>
        </p:nvSpPr>
        <p:spPr>
          <a:xfrm rot="304414">
            <a:off x="9159926" y="4688505"/>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5" name="Cloud Callout 24"/>
          <p:cNvSpPr/>
          <p:nvPr/>
        </p:nvSpPr>
        <p:spPr>
          <a:xfrm rot="19915998" flipH="1">
            <a:off x="17524" y="2289556"/>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a:solidFill>
                  <a:schemeClr val="tx1"/>
                </a:solidFill>
                <a:latin typeface="Times New Roman" pitchFamily="18" charset="0"/>
                <a:ea typeface="Arial Unicode MS"/>
                <a:cs typeface="Times New Roman" pitchFamily="18" charset="0"/>
              </a:rPr>
              <a:t>Chia </a:t>
            </a:r>
            <a:r>
              <a:rPr lang="en-US" sz="2800" b="1" dirty="0" err="1">
                <a:solidFill>
                  <a:schemeClr val="tx1"/>
                </a:solidFill>
                <a:latin typeface="Times New Roman" pitchFamily="18" charset="0"/>
                <a:ea typeface="Arial Unicode MS"/>
                <a:cs typeface="Times New Roman" pitchFamily="18" charset="0"/>
              </a:rPr>
              <a:t>lớp</a:t>
            </a:r>
            <a:r>
              <a:rPr lang="en-US" sz="2800" b="1" dirty="0">
                <a:solidFill>
                  <a:schemeClr val="tx1"/>
                </a:solidFill>
                <a:latin typeface="Times New Roman" pitchFamily="18" charset="0"/>
                <a:ea typeface="Arial Unicode MS"/>
                <a:cs typeface="Times New Roman" pitchFamily="18" charset="0"/>
              </a:rPr>
              <a:t> </a:t>
            </a:r>
            <a:r>
              <a:rPr lang="en-US" sz="2800" b="1" dirty="0" err="1">
                <a:solidFill>
                  <a:schemeClr val="tx1"/>
                </a:solidFill>
                <a:latin typeface="Times New Roman" pitchFamily="18" charset="0"/>
                <a:ea typeface="Arial Unicode MS"/>
                <a:cs typeface="Times New Roman" pitchFamily="18" charset="0"/>
              </a:rPr>
              <a:t>ra</a:t>
            </a:r>
            <a:r>
              <a:rPr lang="en-US" sz="2800" b="1" dirty="0">
                <a:solidFill>
                  <a:schemeClr val="tx1"/>
                </a:solidFill>
                <a:latin typeface="Times New Roman" pitchFamily="18" charset="0"/>
                <a:ea typeface="Arial Unicode MS"/>
                <a:cs typeface="Times New Roman" pitchFamily="18" charset="0"/>
              </a:rPr>
              <a:t> </a:t>
            </a:r>
            <a:r>
              <a:rPr lang="en-US" sz="2800" b="1" dirty="0" err="1">
                <a:solidFill>
                  <a:schemeClr val="tx1"/>
                </a:solidFill>
                <a:latin typeface="Times New Roman" pitchFamily="18" charset="0"/>
                <a:ea typeface="Arial Unicode MS"/>
                <a:cs typeface="Times New Roman" pitchFamily="18" charset="0"/>
              </a:rPr>
              <a:t>thành</a:t>
            </a:r>
            <a:r>
              <a:rPr lang="en-US" sz="2800" b="1" dirty="0">
                <a:solidFill>
                  <a:schemeClr val="tx1"/>
                </a:solidFill>
                <a:latin typeface="Times New Roman" pitchFamily="18" charset="0"/>
                <a:ea typeface="Arial Unicode MS"/>
                <a:cs typeface="Times New Roman" pitchFamily="18" charset="0"/>
              </a:rPr>
              <a:t> </a:t>
            </a:r>
            <a:r>
              <a:rPr lang="en-US" sz="2800" b="1" dirty="0" err="1" smtClean="0">
                <a:solidFill>
                  <a:schemeClr val="tx1"/>
                </a:solidFill>
                <a:latin typeface="Times New Roman" pitchFamily="18" charset="0"/>
                <a:ea typeface="Arial Unicode MS"/>
                <a:cs typeface="Times New Roman" pitchFamily="18" charset="0"/>
              </a:rPr>
              <a:t>ba</a:t>
            </a:r>
            <a:r>
              <a:rPr lang="en-US" sz="2800" b="1" dirty="0" smtClean="0">
                <a:solidFill>
                  <a:schemeClr val="tx1"/>
                </a:solidFill>
                <a:latin typeface="Times New Roman" pitchFamily="18" charset="0"/>
                <a:ea typeface="Arial Unicode MS"/>
                <a:cs typeface="Times New Roman" pitchFamily="18" charset="0"/>
              </a:rPr>
              <a:t> </a:t>
            </a:r>
            <a:r>
              <a:rPr lang="en-US" sz="2800" b="1" dirty="0" err="1">
                <a:solidFill>
                  <a:schemeClr val="tx1"/>
                </a:solidFill>
                <a:latin typeface="Times New Roman" pitchFamily="18" charset="0"/>
                <a:ea typeface="Arial Unicode MS"/>
                <a:cs typeface="Times New Roman" pitchFamily="18" charset="0"/>
              </a:rPr>
              <a:t>đội</a:t>
            </a:r>
            <a:endParaRPr lang="zh-CN" altLang="en-US" sz="2400" b="1" dirty="0">
              <a:solidFill>
                <a:schemeClr val="tx1"/>
              </a:solidFill>
              <a:latin typeface="Times New Roman" pitchFamily="18" charset="0"/>
              <a:ea typeface="微软雅黑"/>
              <a:cs typeface="Times New Roman" pitchFamily="18" charset="0"/>
              <a:sym typeface="微软雅黑" panose="020B0503020204020204" pitchFamily="34" charset="-122"/>
            </a:endParaRPr>
          </a:p>
        </p:txBody>
      </p:sp>
      <p:sp>
        <p:nvSpPr>
          <p:cNvPr id="27" name="Cloud Callout 26"/>
          <p:cNvSpPr/>
          <p:nvPr/>
        </p:nvSpPr>
        <p:spPr>
          <a:xfrm rot="21416254">
            <a:off x="8017549" y="2200282"/>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8486371" y="2288598"/>
            <a:ext cx="3663128" cy="1895712"/>
          </a:xfrm>
          <a:prstGeom prst="rect">
            <a:avLst/>
          </a:prstGeom>
        </p:spPr>
        <p:txBody>
          <a:bodyPr wrap="square">
            <a:spAutoFit/>
          </a:bodyPr>
          <a:lstStyle/>
          <a:p>
            <a:pPr lvl="0" eaLnBrk="0" fontAlgn="base" hangingPunct="0">
              <a:lnSpc>
                <a:spcPct val="125000"/>
              </a:lnSpc>
              <a:spcBef>
                <a:spcPct val="0"/>
              </a:spcBef>
              <a:spcAft>
                <a:spcPct val="0"/>
              </a:spcAft>
              <a:defRPr/>
            </a:pPr>
            <a:r>
              <a:rPr lang="en-US" sz="2400" b="1" smtClean="0">
                <a:latin typeface="Times New Roman" pitchFamily="18" charset="0"/>
                <a:cs typeface="Times New Roman" pitchFamily="18" charset="0"/>
              </a:rPr>
              <a:t>Các thành viên trong nhóm thay phiên nhau viết các đáp án lên bảng phụ </a:t>
            </a:r>
            <a:r>
              <a:rPr lang="en-US" sz="2400" b="1" smtClean="0">
                <a:latin typeface="Times New Roman" pitchFamily="18" charset="0"/>
                <a:ea typeface="Arial Unicode MS"/>
                <a:cs typeface="Times New Roman" pitchFamily="18" charset="0"/>
              </a:rPr>
              <a:t>trong </a:t>
            </a:r>
            <a:r>
              <a:rPr lang="en-US" sz="2400" b="1" dirty="0">
                <a:latin typeface="Times New Roman" pitchFamily="18" charset="0"/>
                <a:ea typeface="Arial Unicode MS"/>
                <a:cs typeface="Times New Roman" pitchFamily="18" charset="0"/>
              </a:rPr>
              <a:t>5’</a:t>
            </a:r>
          </a:p>
        </p:txBody>
      </p:sp>
      <p:sp>
        <p:nvSpPr>
          <p:cNvPr id="3" name="Rectangle 2"/>
          <p:cNvSpPr/>
          <p:nvPr/>
        </p:nvSpPr>
        <p:spPr>
          <a:xfrm>
            <a:off x="8541574" y="4957080"/>
            <a:ext cx="3024784" cy="1260730"/>
          </a:xfrm>
          <a:prstGeom prst="rect">
            <a:avLst/>
          </a:prstGeom>
        </p:spPr>
        <p:txBody>
          <a:bodyPr wrap="square">
            <a:spAutoFit/>
          </a:bodyPr>
          <a:lstStyle/>
          <a:p>
            <a:pPr lvl="0" eaLnBrk="0" fontAlgn="base" hangingPunct="0">
              <a:spcBef>
                <a:spcPct val="0"/>
              </a:spcBef>
              <a:spcAft>
                <a:spcPct val="0"/>
              </a:spcAft>
              <a:defRPr/>
            </a:pPr>
            <a:r>
              <a:rPr lang="en-US" sz="2531" b="1" dirty="0" err="1">
                <a:solidFill>
                  <a:srgbClr val="FF0000"/>
                </a:solidFill>
                <a:latin typeface="Times New Roman" pitchFamily="18" charset="0"/>
                <a:ea typeface="Arial Unicode MS"/>
                <a:cs typeface="Times New Roman" pitchFamily="18" charset="0"/>
              </a:rPr>
              <a:t>Đội</a:t>
            </a:r>
            <a:r>
              <a:rPr lang="en-US" sz="2531" b="1" dirty="0">
                <a:solidFill>
                  <a:srgbClr val="FF0000"/>
                </a:solidFill>
                <a:latin typeface="Times New Roman" pitchFamily="18" charset="0"/>
                <a:ea typeface="Arial Unicode MS"/>
                <a:cs typeface="Times New Roman" pitchFamily="18" charset="0"/>
              </a:rPr>
              <a:t> n</a:t>
            </a:r>
            <a:r>
              <a:rPr lang="fr-FR" sz="2531" b="1" dirty="0">
                <a:solidFill>
                  <a:srgbClr val="FF0000"/>
                </a:solidFill>
                <a:latin typeface="Times New Roman" pitchFamily="18" charset="0"/>
                <a:ea typeface="Arial Unicode MS"/>
                <a:cs typeface="Times New Roman" pitchFamily="18" charset="0"/>
              </a:rPr>
              <a:t>à</a:t>
            </a:r>
            <a:r>
              <a:rPr lang="en-US" sz="2531" b="1" dirty="0">
                <a:solidFill>
                  <a:srgbClr val="FF0000"/>
                </a:solidFill>
                <a:latin typeface="Times New Roman" pitchFamily="18" charset="0"/>
                <a:ea typeface="Arial Unicode MS"/>
                <a:cs typeface="Times New Roman" pitchFamily="18" charset="0"/>
              </a:rPr>
              <a:t>o </a:t>
            </a:r>
            <a:r>
              <a:rPr lang="en-US" sz="2531" b="1" dirty="0" err="1">
                <a:solidFill>
                  <a:srgbClr val="FF0000"/>
                </a:solidFill>
                <a:latin typeface="Times New Roman" pitchFamily="18" charset="0"/>
                <a:ea typeface="Arial Unicode MS"/>
                <a:cs typeface="Times New Roman" pitchFamily="18" charset="0"/>
              </a:rPr>
              <a:t>viết</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đượ</a:t>
            </a:r>
            <a:r>
              <a:rPr lang="pt-PT" sz="2531" b="1" dirty="0">
                <a:solidFill>
                  <a:srgbClr val="FF0000"/>
                </a:solidFill>
                <a:latin typeface="Times New Roman" pitchFamily="18" charset="0"/>
                <a:ea typeface="Arial Unicode MS"/>
                <a:cs typeface="Times New Roman" pitchFamily="18" charset="0"/>
              </a:rPr>
              <a:t>c nhi</a:t>
            </a:r>
            <a:r>
              <a:rPr lang="en-US" sz="2531" b="1" err="1">
                <a:solidFill>
                  <a:srgbClr val="FF0000"/>
                </a:solidFill>
                <a:latin typeface="Times New Roman" pitchFamily="18" charset="0"/>
                <a:ea typeface="Arial Unicode MS"/>
                <a:cs typeface="Times New Roman" pitchFamily="18" charset="0"/>
              </a:rPr>
              <a:t>ều</a:t>
            </a:r>
            <a:r>
              <a:rPr lang="en-US" sz="2531" b="1">
                <a:solidFill>
                  <a:srgbClr val="FF0000"/>
                </a:solidFill>
                <a:latin typeface="Times New Roman" pitchFamily="18" charset="0"/>
                <a:ea typeface="Arial Unicode MS"/>
                <a:cs typeface="Times New Roman" pitchFamily="18" charset="0"/>
              </a:rPr>
              <a:t> </a:t>
            </a:r>
            <a:r>
              <a:rPr lang="en-US" sz="2531" b="1" smtClean="0">
                <a:solidFill>
                  <a:srgbClr val="FF0000"/>
                </a:solidFill>
                <a:latin typeface="Times New Roman" pitchFamily="18" charset="0"/>
                <a:ea typeface="Arial Unicode MS"/>
                <a:cs typeface="Times New Roman" pitchFamily="18" charset="0"/>
              </a:rPr>
              <a:t>biểu hiện sẽ </a:t>
            </a:r>
            <a:r>
              <a:rPr lang="en-US" sz="2531" b="1" dirty="0" err="1">
                <a:solidFill>
                  <a:srgbClr val="FF0000"/>
                </a:solidFill>
                <a:latin typeface="Times New Roman" pitchFamily="18" charset="0"/>
                <a:ea typeface="Arial Unicode MS"/>
                <a:cs typeface="Times New Roman" pitchFamily="18" charset="0"/>
              </a:rPr>
              <a:t>được</a:t>
            </a:r>
            <a:r>
              <a:rPr lang="en-US" sz="2531" b="1" dirty="0">
                <a:solidFill>
                  <a:srgbClr val="FF0000"/>
                </a:solidFill>
                <a:latin typeface="Times New Roman" pitchFamily="18" charset="0"/>
                <a:ea typeface="Arial Unicode MS"/>
                <a:cs typeface="Times New Roman" pitchFamily="18" charset="0"/>
              </a:rPr>
              <a:t> 10 </a:t>
            </a:r>
            <a:r>
              <a:rPr lang="en-US" sz="2531" b="1" dirty="0" err="1">
                <a:solidFill>
                  <a:srgbClr val="FF0000"/>
                </a:solidFill>
                <a:latin typeface="Times New Roman" pitchFamily="18" charset="0"/>
                <a:ea typeface="Arial Unicode MS"/>
                <a:cs typeface="Times New Roman" pitchFamily="18" charset="0"/>
              </a:rPr>
              <a:t>điểm</a:t>
            </a:r>
            <a:r>
              <a:rPr lang="en-US" sz="2531" b="1" dirty="0">
                <a:solidFill>
                  <a:srgbClr val="FF0000"/>
                </a:solidFill>
                <a:latin typeface="Times New Roman" pitchFamily="18" charset="0"/>
                <a:ea typeface="Arial Unicode MS"/>
                <a:cs typeface="Times New Roman" pitchFamily="18" charset="0"/>
              </a:rPr>
              <a:t>. </a:t>
            </a:r>
            <a:endParaRPr lang="en-SG" sz="2531" b="1" dirty="0">
              <a:solidFill>
                <a:srgbClr val="FF0000"/>
              </a:solidFill>
              <a:latin typeface="Times New Roman" pitchFamily="18" charset="0"/>
              <a:ea typeface="微软雅黑"/>
              <a:cs typeface="Times New Roman" pitchFamily="18" charset="0"/>
            </a:endParaRPr>
          </a:p>
        </p:txBody>
      </p:sp>
      <p:sp>
        <p:nvSpPr>
          <p:cNvPr id="30" name="Rectangle 29"/>
          <p:cNvSpPr>
            <a:spLocks noChangeArrowheads="1"/>
          </p:cNvSpPr>
          <p:nvPr/>
        </p:nvSpPr>
        <p:spPr bwMode="auto">
          <a:xfrm>
            <a:off x="981653" y="0"/>
            <a:ext cx="75820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FF0000"/>
                </a:solidFill>
                <a:latin typeface="Times New Roman" pitchFamily="18" charset="0"/>
                <a:ea typeface="Helvetica Neue"/>
                <a:cs typeface="Times New Roman" pitchFamily="18" charset="0"/>
              </a:rPr>
              <a:t>TRÒ CHƠI </a:t>
            </a:r>
          </a:p>
          <a:p>
            <a:pPr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“Tiếp sức”</a:t>
            </a:r>
            <a:endParaRPr lang="en-SG" altLang="en-US" sz="4400" b="1" dirty="0">
              <a:solidFill>
                <a:srgbClr val="FF0000"/>
              </a:solidFill>
              <a:latin typeface="Times New Roman" pitchFamily="18" charset="0"/>
              <a:cs typeface="Times New Roman" pitchFamily="18" charset="0"/>
            </a:endParaRPr>
          </a:p>
        </p:txBody>
      </p:sp>
      <p:pic>
        <p:nvPicPr>
          <p:cNvPr id="33" name="Picture 32"/>
          <p:cNvPicPr>
            <a:picLocks noChangeAspect="1"/>
          </p:cNvPicPr>
          <p:nvPr/>
        </p:nvPicPr>
        <p:blipFill>
          <a:blip r:embed="rId2"/>
          <a:stretch>
            <a:fillRect/>
          </a:stretch>
        </p:blipFill>
        <p:spPr>
          <a:xfrm>
            <a:off x="10936762" y="0"/>
            <a:ext cx="1255238" cy="937524"/>
          </a:xfrm>
          <a:prstGeom prst="rect">
            <a:avLst/>
          </a:prstGeom>
        </p:spPr>
      </p:pic>
      <p:pic>
        <p:nvPicPr>
          <p:cNvPr id="32" name="Ảnh 31" descr="images.jpg"/>
          <p:cNvPicPr>
            <a:picLocks noChangeAspect="1"/>
          </p:cNvPicPr>
          <p:nvPr/>
        </p:nvPicPr>
        <p:blipFill>
          <a:blip r:embed="rId3"/>
          <a:stretch>
            <a:fillRect/>
          </a:stretch>
        </p:blipFill>
        <p:spPr>
          <a:xfrm>
            <a:off x="2887579" y="1235242"/>
            <a:ext cx="5358063" cy="5213683"/>
          </a:xfrm>
          <a:prstGeom prst="rect">
            <a:avLst/>
          </a:prstGeom>
        </p:spPr>
      </p:pic>
    </p:spTree>
    <p:extLst>
      <p:ext uri="{BB962C8B-B14F-4D97-AF65-F5344CB8AC3E}">
        <p14:creationId xmlns:p14="http://schemas.microsoft.com/office/powerpoint/2010/main" val="1782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403099" y="2339082"/>
          <a:ext cx="11403889" cy="4222145"/>
        </p:xfrm>
        <a:graphic>
          <a:graphicData uri="http://schemas.openxmlformats.org/drawingml/2006/table">
            <a:tbl>
              <a:tblPr firstRow="1" firstCol="1" bandRow="1"/>
              <a:tblGrid>
                <a:gridCol w="3394635"/>
                <a:gridCol w="4442550"/>
                <a:gridCol w="3566704"/>
              </a:tblGrid>
              <a:tr h="844429">
                <a:tc>
                  <a:txBody>
                    <a:bodyPr/>
                    <a:lstStyle/>
                    <a:p>
                      <a:pPr marL="0" marR="0" algn="ctr">
                        <a:lnSpc>
                          <a:spcPct val="115000"/>
                        </a:lnSpc>
                        <a:spcBef>
                          <a:spcPts val="0"/>
                        </a:spcBef>
                        <a:spcAft>
                          <a:spcPts val="600"/>
                        </a:spcAft>
                      </a:pPr>
                      <a:r>
                        <a:rPr lang="en-US" sz="2800" smtClean="0">
                          <a:solidFill>
                            <a:srgbClr val="FF0000"/>
                          </a:solidFill>
                          <a:effectLst/>
                          <a:latin typeface="Times New Roman" pitchFamily="18" charset="0"/>
                          <a:ea typeface="Courier New" panose="02070309020205020404" pitchFamily="49" charset="0"/>
                          <a:cs typeface="Times New Roman" pitchFamily="18" charset="0"/>
                        </a:rPr>
                        <a:t>Học</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tập</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en-US" sz="2800" smtClean="0">
                          <a:solidFill>
                            <a:srgbClr val="FF0000"/>
                          </a:solidFill>
                          <a:effectLst/>
                          <a:latin typeface="Times New Roman" pitchFamily="18" charset="0"/>
                          <a:ea typeface="Courier New" panose="02070309020205020404" pitchFamily="49" charset="0"/>
                          <a:cs typeface="Times New Roman" pitchFamily="18" charset="0"/>
                        </a:rPr>
                        <a:t>Lao động</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2800">
                          <a:solidFill>
                            <a:srgbClr val="FF0000"/>
                          </a:solidFill>
                          <a:effectLst/>
                          <a:latin typeface="Times New Roman" pitchFamily="18" charset="0"/>
                          <a:ea typeface="Courier New" panose="02070309020205020404" pitchFamily="49" charset="0"/>
                          <a:cs typeface="Times New Roman" pitchFamily="18" charset="0"/>
                        </a:rPr>
                        <a:t> </a:t>
                      </a:r>
                      <a:r>
                        <a:rPr lang="en-US" sz="2800" smtClean="0">
                          <a:solidFill>
                            <a:srgbClr val="FF0000"/>
                          </a:solidFill>
                          <a:effectLst/>
                          <a:latin typeface="Times New Roman" pitchFamily="18" charset="0"/>
                          <a:ea typeface="Courier New" panose="02070309020205020404" pitchFamily="49" charset="0"/>
                          <a:cs typeface="Times New Roman" pitchFamily="18" charset="0"/>
                        </a:rPr>
                        <a:t>Hoạt</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động x</a:t>
                      </a:r>
                      <a:r>
                        <a:rPr lang="en-US" sz="2800" smtClean="0">
                          <a:solidFill>
                            <a:srgbClr val="FF0000"/>
                          </a:solidFill>
                          <a:effectLst/>
                          <a:latin typeface="Times New Roman" pitchFamily="18" charset="0"/>
                          <a:ea typeface="Courier New" panose="02070309020205020404" pitchFamily="49" charset="0"/>
                          <a:cs typeface="Times New Roman" pitchFamily="18" charset="0"/>
                        </a:rPr>
                        <a:t>ã</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a:t>
                      </a:r>
                      <a:r>
                        <a:rPr lang="en-US" sz="2800" baseline="0" dirty="0" err="1" smtClean="0">
                          <a:solidFill>
                            <a:srgbClr val="FF0000"/>
                          </a:solidFill>
                          <a:effectLst/>
                          <a:latin typeface="Times New Roman" pitchFamily="18" charset="0"/>
                          <a:ea typeface="Courier New" panose="02070309020205020404" pitchFamily="49" charset="0"/>
                          <a:cs typeface="Times New Roman" pitchFamily="18" charset="0"/>
                        </a:rPr>
                        <a:t>hội</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844429">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00FF"/>
                </a:solidFill>
                <a:latin typeface="Times New Roman" pitchFamily="18" charset="0"/>
                <a:ea typeface="Times New Roman" panose="02020603050405020304" pitchFamily="18" charset="0"/>
                <a:cs typeface="Times New Roman" pitchFamily="18" charset="0"/>
              </a:rPr>
              <a:t>Trò chơi “tiếp sức”</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70059"/>
            <a:ext cx="8841850" cy="1134093"/>
          </a:xfrm>
          <a:prstGeom prst="rect">
            <a:avLst/>
          </a:prstGeom>
        </p:spPr>
        <p:txBody>
          <a:bodyPr wrap="square">
            <a:spAutoFit/>
          </a:bodyPr>
          <a:lstStyle/>
          <a:p>
            <a:pPr indent="279400" algn="just">
              <a:lnSpc>
                <a:spcPct val="127000"/>
              </a:lnSpc>
              <a:spcAft>
                <a:spcPts val="500"/>
              </a:spcAft>
            </a:pPr>
            <a:r>
              <a:rPr lang="vi-VN" sz="2800" b="1" dirty="0">
                <a:solidFill>
                  <a:srgbClr val="353635"/>
                </a:solidFill>
                <a:latin typeface="+mj-lt"/>
                <a:ea typeface="Times New Roman" panose="02020603050405020304" pitchFamily="18" charset="0"/>
              </a:rPr>
              <a:t>Tìm hiểu biểu hiện </a:t>
            </a:r>
            <a:r>
              <a:rPr lang="vi-VN" sz="2800" b="1">
                <a:solidFill>
                  <a:srgbClr val="353635"/>
                </a:solidFill>
                <a:latin typeface="+mj-lt"/>
                <a:ea typeface="Times New Roman" panose="02020603050405020304" pitchFamily="18" charset="0"/>
              </a:rPr>
              <a:t>của </a:t>
            </a:r>
            <a:r>
              <a:rPr lang="en-US" sz="2800" b="1" smtClean="0">
                <a:solidFill>
                  <a:srgbClr val="353635"/>
                </a:solidFill>
                <a:latin typeface="Times New Roman" pitchFamily="18" charset="0"/>
                <a:ea typeface="Times New Roman" panose="02020603050405020304" pitchFamily="18" charset="0"/>
                <a:cs typeface="Times New Roman" pitchFamily="18" charset="0"/>
              </a:rPr>
              <a:t>siêng năng, kiên trì bằng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cách</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hoàn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thiện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phiếu</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bài</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tập</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endParaRPr lang="en-US" sz="2800" dirty="0">
              <a:solidFill>
                <a:srgbClr val="353635"/>
              </a:solidFill>
              <a:effectLst/>
              <a:latin typeface="Times New Roman" pitchFamily="18" charset="0"/>
              <a:ea typeface="Times New Roman" panose="02020603050405020304"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352927" y="2339082"/>
          <a:ext cx="11454063" cy="4093802"/>
        </p:xfrm>
        <a:graphic>
          <a:graphicData uri="http://schemas.openxmlformats.org/drawingml/2006/table">
            <a:tbl>
              <a:tblPr firstRow="1" firstCol="1" bandRow="1"/>
              <a:tblGrid>
                <a:gridCol w="3444809"/>
                <a:gridCol w="4442550"/>
                <a:gridCol w="3566704"/>
              </a:tblGrid>
              <a:tr h="1465479">
                <a:tc>
                  <a:txBody>
                    <a:bodyPr/>
                    <a:lstStyle/>
                    <a:p>
                      <a:pPr marL="0" marR="0" algn="ctr">
                        <a:lnSpc>
                          <a:spcPct val="115000"/>
                        </a:lnSpc>
                        <a:spcBef>
                          <a:spcPts val="0"/>
                        </a:spcBef>
                        <a:spcAft>
                          <a:spcPts val="600"/>
                        </a:spcAft>
                      </a:pPr>
                      <a:r>
                        <a:rPr lang="en-US" sz="2800" smtClean="0">
                          <a:solidFill>
                            <a:srgbClr val="FF0000"/>
                          </a:solidFill>
                          <a:effectLst/>
                          <a:latin typeface="Times New Roman" pitchFamily="18" charset="0"/>
                          <a:ea typeface="Courier New" panose="02070309020205020404" pitchFamily="49" charset="0"/>
                          <a:cs typeface="Times New Roman" pitchFamily="18" charset="0"/>
                        </a:rPr>
                        <a:t>Học</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tập</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en-US" sz="2800" smtClean="0">
                          <a:solidFill>
                            <a:srgbClr val="FF0000"/>
                          </a:solidFill>
                          <a:effectLst/>
                          <a:latin typeface="Times New Roman" pitchFamily="18" charset="0"/>
                          <a:ea typeface="Courier New" panose="02070309020205020404" pitchFamily="49" charset="0"/>
                          <a:cs typeface="Times New Roman" pitchFamily="18" charset="0"/>
                        </a:rPr>
                        <a:t>Lao động</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2800">
                          <a:solidFill>
                            <a:srgbClr val="FF0000"/>
                          </a:solidFill>
                          <a:effectLst/>
                          <a:latin typeface="Times New Roman" pitchFamily="18" charset="0"/>
                          <a:ea typeface="Courier New" panose="02070309020205020404" pitchFamily="49" charset="0"/>
                          <a:cs typeface="Times New Roman" pitchFamily="18" charset="0"/>
                        </a:rPr>
                        <a:t> </a:t>
                      </a:r>
                      <a:r>
                        <a:rPr lang="en-US" sz="2800" smtClean="0">
                          <a:solidFill>
                            <a:srgbClr val="FF0000"/>
                          </a:solidFill>
                          <a:effectLst/>
                          <a:latin typeface="Times New Roman" pitchFamily="18" charset="0"/>
                          <a:ea typeface="Courier New" panose="02070309020205020404" pitchFamily="49" charset="0"/>
                          <a:cs typeface="Times New Roman" pitchFamily="18" charset="0"/>
                        </a:rPr>
                        <a:t>Hoạt</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động x</a:t>
                      </a:r>
                      <a:r>
                        <a:rPr lang="en-US" sz="2800" smtClean="0">
                          <a:solidFill>
                            <a:srgbClr val="FF0000"/>
                          </a:solidFill>
                          <a:effectLst/>
                          <a:latin typeface="Times New Roman" pitchFamily="18" charset="0"/>
                          <a:ea typeface="Courier New" panose="02070309020205020404" pitchFamily="49" charset="0"/>
                          <a:cs typeface="Times New Roman" pitchFamily="18" charset="0"/>
                        </a:rPr>
                        <a:t>ã</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a:t>
                      </a:r>
                      <a:r>
                        <a:rPr lang="en-US" sz="2800" baseline="0" dirty="0" err="1" smtClean="0">
                          <a:solidFill>
                            <a:srgbClr val="FF0000"/>
                          </a:solidFill>
                          <a:effectLst/>
                          <a:latin typeface="Times New Roman" pitchFamily="18" charset="0"/>
                          <a:ea typeface="Courier New" panose="02070309020205020404" pitchFamily="49" charset="0"/>
                          <a:cs typeface="Times New Roman" pitchFamily="18" charset="0"/>
                        </a:rPr>
                        <a:t>hội</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628323">
                <a:tc>
                  <a:txBody>
                    <a:bodyPr/>
                    <a:lstStyle/>
                    <a:p>
                      <a:pPr marL="0" marR="0" algn="just">
                        <a:lnSpc>
                          <a:spcPct val="115000"/>
                        </a:lnSpc>
                        <a:spcBef>
                          <a:spcPts val="0"/>
                        </a:spcBef>
                        <a:spcAft>
                          <a:spcPts val="600"/>
                        </a:spcAft>
                      </a:pPr>
                      <a:r>
                        <a:rPr lang="vi-VN" sz="2800">
                          <a:effectLst/>
                          <a:latin typeface="Times New Roman" pitchFamily="18" charset="0"/>
                          <a:ea typeface="Courier New" panose="02070309020205020404" pitchFamily="49" charset="0"/>
                          <a:cs typeface="Times New Roman" pitchFamily="18" charset="0"/>
                        </a:rPr>
                        <a:t> </a:t>
                      </a:r>
                      <a:r>
                        <a:rPr lang="en-US" sz="2400" i="1" kern="1200" smtClean="0">
                          <a:solidFill>
                            <a:schemeClr val="tx1"/>
                          </a:solidFill>
                          <a:effectLst/>
                          <a:latin typeface="Times New Roman" pitchFamily="18" charset="0"/>
                          <a:ea typeface="+mn-ea"/>
                          <a:cs typeface="Times New Roman" pitchFamily="18" charset="0"/>
                        </a:rPr>
                        <a:t>Đ</a:t>
                      </a:r>
                      <a:r>
                        <a:rPr lang="en-US" sz="2400" i="1" kern="1200" smtClean="0">
                          <a:solidFill>
                            <a:schemeClr val="tx1"/>
                          </a:solidFill>
                          <a:latin typeface="Times New Roman" pitchFamily="18" charset="0"/>
                          <a:ea typeface="+mn-ea"/>
                          <a:cs typeface="Times New Roman" pitchFamily="18" charset="0"/>
                        </a:rPr>
                        <a:t>i học chuyên cần, chăm chỉ làm bài, có kế hoạch học tập, bài khó không nản, tự giác học, đạt kết quả cao…</a:t>
                      </a:r>
                      <a:r>
                        <a:rPr lang="vi-VN" sz="2400" i="1" kern="1200" smtClean="0">
                          <a:solidFill>
                            <a:schemeClr val="tx1"/>
                          </a:solidFill>
                          <a:latin typeface="Times New Roman" pitchFamily="18" charset="0"/>
                          <a:ea typeface="+mn-ea"/>
                          <a:cs typeface="Times New Roman" pitchFamily="18" charset="0"/>
                        </a:rPr>
                        <a:t>.</a:t>
                      </a:r>
                      <a:endParaRPr lang="en-US" sz="32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600">
                          <a:effectLst/>
                          <a:latin typeface="Times New Roman" pitchFamily="18" charset="0"/>
                          <a:ea typeface="Courier New" panose="02070309020205020404" pitchFamily="49" charset="0"/>
                          <a:cs typeface="Times New Roman" pitchFamily="18" charset="0"/>
                        </a:rPr>
                        <a:t> </a:t>
                      </a:r>
                      <a:r>
                        <a:rPr lang="en-US" sz="2800" i="1" kern="1200" smtClean="0">
                          <a:solidFill>
                            <a:schemeClr val="tx1"/>
                          </a:solidFill>
                          <a:latin typeface="Times New Roman" pitchFamily="18" charset="0"/>
                          <a:ea typeface="+mn-ea"/>
                          <a:cs typeface="Times New Roman" pitchFamily="18" charset="0"/>
                        </a:rPr>
                        <a:t>Chăm làm việc nhà, không bỏ dở công việc, không ngại khó, miệt mài với công việc, tìm tòi sáng tạo…</a:t>
                      </a:r>
                      <a:endParaRPr lang="en-US" sz="14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600">
                          <a:effectLst/>
                          <a:latin typeface="Times New Roman" pitchFamily="18" charset="0"/>
                          <a:ea typeface="Courier New" panose="02070309020205020404" pitchFamily="49" charset="0"/>
                          <a:cs typeface="Times New Roman" pitchFamily="18" charset="0"/>
                        </a:rPr>
                        <a:t> </a:t>
                      </a:r>
                      <a:r>
                        <a:rPr lang="en-US" sz="2400" i="1" kern="1200" smtClean="0">
                          <a:solidFill>
                            <a:schemeClr val="tx1"/>
                          </a:solidFill>
                          <a:latin typeface="Times New Roman" pitchFamily="18" charset="0"/>
                          <a:ea typeface="+mn-ea"/>
                          <a:cs typeface="Times New Roman" pitchFamily="18" charset="0"/>
                        </a:rPr>
                        <a:t>Kiên trì luyện tập TDTT, kiên trì đấu tranh phòng chống tệ nạn xã hội, dịch bệnh covid, bảo vệ môi trường,</a:t>
                      </a:r>
                      <a:r>
                        <a:rPr lang="vi-VN" sz="2400" i="1" kern="1200" smtClean="0">
                          <a:solidFill>
                            <a:schemeClr val="tx1"/>
                          </a:solidFill>
                          <a:latin typeface="Times New Roman" pitchFamily="18" charset="0"/>
                          <a:ea typeface="+mn-ea"/>
                          <a:cs typeface="Times New Roman" pitchFamily="18" charset="0"/>
                        </a:rPr>
                        <a:t>...</a:t>
                      </a:r>
                      <a:endParaRPr lang="en-US" sz="2400" kern="1200" smtClean="0">
                        <a:solidFill>
                          <a:schemeClr val="tx1"/>
                        </a:solidFill>
                        <a:latin typeface="Times New Roman" pitchFamily="18" charset="0"/>
                        <a:ea typeface="+mn-ea"/>
                        <a:cs typeface="Times New Roman" pitchFamily="18" charset="0"/>
                      </a:endParaRPr>
                    </a:p>
                    <a:p>
                      <a:pPr marL="0" marR="0" algn="just">
                        <a:lnSpc>
                          <a:spcPct val="115000"/>
                        </a:lnSpc>
                        <a:spcBef>
                          <a:spcPts val="0"/>
                        </a:spcBef>
                        <a:spcAft>
                          <a:spcPts val="600"/>
                        </a:spcAft>
                      </a:pPr>
                      <a:endParaRPr lang="en-US" sz="14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00FF"/>
                </a:solidFill>
                <a:latin typeface="Times New Roman" pitchFamily="18" charset="0"/>
                <a:ea typeface="Times New Roman" panose="02020603050405020304" pitchFamily="18" charset="0"/>
                <a:cs typeface="Times New Roman" pitchFamily="18" charset="0"/>
              </a:rPr>
              <a:t>Trò chơi “tiếp sức”</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21933"/>
            <a:ext cx="8841850" cy="1186735"/>
          </a:xfrm>
          <a:prstGeom prst="rect">
            <a:avLst/>
          </a:prstGeom>
        </p:spPr>
        <p:txBody>
          <a:bodyPr wrap="square">
            <a:spAutoFit/>
          </a:bodyPr>
          <a:lstStyle/>
          <a:p>
            <a:pPr indent="279400" algn="just">
              <a:lnSpc>
                <a:spcPct val="127000"/>
              </a:lnSpc>
              <a:spcAft>
                <a:spcPts val="500"/>
              </a:spcAft>
            </a:pPr>
            <a:r>
              <a:rPr lang="vi-VN" sz="2800" b="1" dirty="0">
                <a:solidFill>
                  <a:srgbClr val="353635"/>
                </a:solidFill>
                <a:latin typeface="Times New Roman" pitchFamily="18" charset="0"/>
                <a:ea typeface="Times New Roman" panose="02020603050405020304" pitchFamily="18" charset="0"/>
                <a:cs typeface="Times New Roman" pitchFamily="18" charset="0"/>
              </a:rPr>
              <a:t>Tìm hiểu biểu hiện </a:t>
            </a:r>
            <a:r>
              <a:rPr lang="vi-VN" sz="2800" b="1">
                <a:solidFill>
                  <a:srgbClr val="353635"/>
                </a:solidFill>
                <a:latin typeface="Times New Roman" pitchFamily="18" charset="0"/>
                <a:ea typeface="Times New Roman" panose="02020603050405020304" pitchFamily="18" charset="0"/>
                <a:cs typeface="Times New Roman" pitchFamily="18" charset="0"/>
              </a:rPr>
              <a:t>của </a:t>
            </a:r>
            <a:r>
              <a:rPr lang="en-US" sz="2800" b="1" smtClean="0">
                <a:solidFill>
                  <a:srgbClr val="353635"/>
                </a:solidFill>
                <a:latin typeface="Times New Roman" pitchFamily="18" charset="0"/>
                <a:ea typeface="Times New Roman" panose="02020603050405020304" pitchFamily="18" charset="0"/>
                <a:cs typeface="Times New Roman" pitchFamily="18" charset="0"/>
              </a:rPr>
              <a:t>siêng năng, kiên trì bằng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cách</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hoàn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thiện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phiếu</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bài</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tập</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endParaRPr lang="en-US" sz="2800" dirty="0">
              <a:solidFill>
                <a:srgbClr val="353635"/>
              </a:solidFill>
              <a:effectLst/>
              <a:latin typeface="Times New Roman" pitchFamily="18" charset="0"/>
              <a:ea typeface="Times New Roman" panose="02020603050405020304"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3" name="Picture 12"/>
          <p:cNvPicPr>
            <a:picLocks noChangeAspect="1"/>
          </p:cNvPicPr>
          <p:nvPr/>
        </p:nvPicPr>
        <p:blipFill>
          <a:blip r:embed="rId3"/>
          <a:stretch>
            <a:fillRect/>
          </a:stretch>
        </p:blipFill>
        <p:spPr>
          <a:xfrm>
            <a:off x="1848649" y="129308"/>
            <a:ext cx="8283243" cy="6585527"/>
          </a:xfrm>
          <a:prstGeom prst="rect">
            <a:avLst/>
          </a:prstGeom>
        </p:spPr>
      </p:pic>
      <p:sp>
        <p:nvSpPr>
          <p:cNvPr id="14" name="Text Box 5"/>
          <p:cNvSpPr txBox="1">
            <a:spLocks noChangeArrowheads="1"/>
          </p:cNvSpPr>
          <p:nvPr/>
        </p:nvSpPr>
        <p:spPr bwMode="auto">
          <a:xfrm>
            <a:off x="3140875" y="833014"/>
            <a:ext cx="6215562" cy="474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mtClean="0">
                <a:latin typeface="Times New Roman" pitchFamily="18" charset="0"/>
                <a:cs typeface="Times New Roman" pitchFamily="18" charset="0"/>
              </a:rPr>
              <a:t>+ </a:t>
            </a:r>
            <a:r>
              <a:rPr lang="en-US" i="1" smtClean="0">
                <a:latin typeface="Times New Roman" pitchFamily="18" charset="0"/>
                <a:cs typeface="Times New Roman" pitchFamily="18" charset="0"/>
              </a:rPr>
              <a:t>Trong học tập: đi học chuyên cần, chăm chỉ làm bài, có kế hoạch học tập, bài khó không nản, tự giác học, đạt kết quả cao…</a:t>
            </a:r>
            <a:r>
              <a:rPr lang="vi-VN" i="1" smtClean="0">
                <a:latin typeface="Times New Roman" pitchFamily="18" charset="0"/>
                <a:cs typeface="Times New Roman" pitchFamily="18" charset="0"/>
              </a:rPr>
              <a:t>.</a:t>
            </a:r>
            <a:endParaRPr lang="en-US" smtClean="0">
              <a:latin typeface="Times New Roman" pitchFamily="18" charset="0"/>
              <a:cs typeface="Times New Roman" pitchFamily="18" charset="0"/>
            </a:endParaRPr>
          </a:p>
          <a:p>
            <a:pPr>
              <a:buNone/>
            </a:pPr>
            <a:r>
              <a:rPr lang="en-US" i="1" smtClean="0">
                <a:latin typeface="Times New Roman" pitchFamily="18" charset="0"/>
                <a:cs typeface="Times New Roman" pitchFamily="18" charset="0"/>
              </a:rPr>
              <a:t>+Trong lao động: Chăm làm việc nhà, không bỏ dở công việc, không ngại khó, miệt mài với công việc, tìm tòi sáng tạo…</a:t>
            </a:r>
            <a:endParaRPr lang="en-US" smtClean="0">
              <a:latin typeface="Times New Roman" pitchFamily="18" charset="0"/>
              <a:cs typeface="Times New Roman" pitchFamily="18" charset="0"/>
            </a:endParaRPr>
          </a:p>
          <a:p>
            <a:pPr>
              <a:buNone/>
            </a:pPr>
            <a:r>
              <a:rPr lang="en-US" i="1" smtClean="0">
                <a:latin typeface="Times New Roman" pitchFamily="18" charset="0"/>
                <a:cs typeface="Times New Roman" pitchFamily="18" charset="0"/>
              </a:rPr>
              <a:t>+Trong hoạt động xã hội: Kiên trì luyện tập TDTT, kiên trì đấu tranh phòng chống tệ nạn xã hội, dịch bệnh covid, bảo vệ môi trường,</a:t>
            </a:r>
            <a:r>
              <a:rPr lang="vi-VN" i="1" smtClean="0">
                <a:latin typeface="Times New Roman" pitchFamily="18" charset="0"/>
                <a:cs typeface="Times New Roman" pitchFamily="18" charset="0"/>
              </a:rPr>
              <a:t>...</a:t>
            </a:r>
            <a:endParaRPr lang="en-US" smtClean="0">
              <a:latin typeface="Times New Roman" pitchFamily="18" charset="0"/>
              <a:cs typeface="Times New Roman" pitchFamily="18" charset="0"/>
            </a:endParaRPr>
          </a:p>
          <a:p>
            <a:endParaRPr lang="en-US"/>
          </a:p>
        </p:txBody>
      </p:sp>
      <p:pic>
        <p:nvPicPr>
          <p:cNvPr id="12"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5454" y="441228"/>
            <a:ext cx="10174557" cy="5604731"/>
            <a:chOff x="676916" y="624234"/>
            <a:chExt cx="10174557" cy="5604731"/>
          </a:xfrm>
        </p:grpSpPr>
        <p:pic>
          <p:nvPicPr>
            <p:cNvPr id="6" name="Picture 5">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11" name="Rectangle 10"/>
          <p:cNvSpPr/>
          <p:nvPr/>
        </p:nvSpPr>
        <p:spPr>
          <a:xfrm>
            <a:off x="3131110" y="2712684"/>
            <a:ext cx="6035040" cy="658642"/>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2800" b="1" dirty="0" smtClean="0">
                <a:solidFill>
                  <a:srgbClr val="FF0000"/>
                </a:solidFill>
                <a:latin typeface="Times New Roman" pitchFamily="18" charset="0"/>
                <a:ea typeface="Arial" panose="020B0604020202020204" pitchFamily="34" charset="0"/>
                <a:cs typeface="Times New Roman" pitchFamily="18" charset="0"/>
              </a:rPr>
              <a:t>2</a:t>
            </a:r>
            <a:r>
              <a:rPr lang="en-US" sz="2400" b="1" dirty="0" smtClean="0">
                <a:solidFill>
                  <a:srgbClr val="FF0000"/>
                </a:solidFill>
                <a:latin typeface="Times New Roman" pitchFamily="18" charset="0"/>
                <a:ea typeface="Arial" panose="020B0604020202020204" pitchFamily="34" charset="0"/>
                <a:cs typeface="Times New Roman" pitchFamily="18" charset="0"/>
              </a:rPr>
              <a:t>. </a:t>
            </a:r>
            <a:r>
              <a:rPr lang="en-US" sz="3200" b="1" dirty="0" smtClean="0">
                <a:solidFill>
                  <a:srgbClr val="FF0000"/>
                </a:solidFill>
                <a:latin typeface="Times New Roman" pitchFamily="18" charset="0"/>
                <a:ea typeface="Arial" panose="020B0604020202020204" pitchFamily="34" charset="0"/>
                <a:cs typeface="Times New Roman" pitchFamily="18" charset="0"/>
              </a:rPr>
              <a:t>Ý </a:t>
            </a:r>
            <a:r>
              <a:rPr lang="en-US" sz="3200" b="1" dirty="0" err="1" smtClean="0">
                <a:solidFill>
                  <a:srgbClr val="FF0000"/>
                </a:solidFill>
                <a:latin typeface="Times New Roman" pitchFamily="18" charset="0"/>
                <a:ea typeface="Arial" panose="020B0604020202020204" pitchFamily="34" charset="0"/>
                <a:cs typeface="Times New Roman" pitchFamily="18" charset="0"/>
              </a:rPr>
              <a:t>nghĩa</a:t>
            </a:r>
            <a:r>
              <a:rPr lang="en-US" sz="3200" b="1" dirty="0" smtClean="0">
                <a:solidFill>
                  <a:srgbClr val="FF0000"/>
                </a:solidFill>
                <a:latin typeface="Times New Roman" pitchFamily="18" charset="0"/>
                <a:ea typeface="Arial" panose="020B0604020202020204" pitchFamily="34" charset="0"/>
                <a:cs typeface="Times New Roman" pitchFamily="18" charset="0"/>
              </a:rPr>
              <a:t> </a:t>
            </a:r>
            <a:r>
              <a:rPr lang="en-US" sz="3200" b="1" err="1" smtClean="0">
                <a:solidFill>
                  <a:srgbClr val="FF0000"/>
                </a:solidFill>
                <a:latin typeface="Times New Roman" pitchFamily="18" charset="0"/>
                <a:ea typeface="Arial" panose="020B0604020202020204" pitchFamily="34" charset="0"/>
                <a:cs typeface="Times New Roman" pitchFamily="18" charset="0"/>
              </a:rPr>
              <a:t>của</a:t>
            </a:r>
            <a:r>
              <a:rPr lang="en-US" sz="3200" b="1" smtClean="0">
                <a:solidFill>
                  <a:srgbClr val="FF0000"/>
                </a:solidFill>
                <a:latin typeface="Times New Roman" pitchFamily="18" charset="0"/>
                <a:ea typeface="Arial" panose="020B0604020202020204" pitchFamily="34" charset="0"/>
                <a:cs typeface="Times New Roman" pitchFamily="18" charset="0"/>
              </a:rPr>
              <a:t> siêng năng, kiên trì</a:t>
            </a:r>
            <a:endParaRPr lang="en-US" sz="3200" b="1" dirty="0" smtClean="0">
              <a:solidFill>
                <a:srgbClr val="FF0000"/>
              </a:solidFill>
              <a:latin typeface="Times New Roman" pitchFamily="18" charset="0"/>
              <a:ea typeface="Arial" panose="020B0604020202020204" pitchFamily="34" charset="0"/>
              <a:cs typeface="Times New Roman"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425383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4;p9"/>
          <p:cNvPicPr preferRelativeResize="0"/>
          <p:nvPr/>
        </p:nvPicPr>
        <p:blipFill rotWithShape="1">
          <a:blip r:embed="rId2">
            <a:alphaModFix/>
          </a:blip>
          <a:srcRect l="15285" t="10430" r="46645" b="11190"/>
          <a:stretch/>
        </p:blipFill>
        <p:spPr>
          <a:xfrm>
            <a:off x="-1569988" y="670008"/>
            <a:ext cx="14499771" cy="6436397"/>
          </a:xfrm>
          <a:prstGeom prst="rect">
            <a:avLst/>
          </a:prstGeom>
          <a:noFill/>
          <a:ln>
            <a:noFill/>
          </a:ln>
        </p:spPr>
      </p:pic>
      <p:sp>
        <p:nvSpPr>
          <p:cNvPr id="3" name="Snip Diagonal Corner Rectangle 2"/>
          <p:cNvSpPr/>
          <p:nvPr/>
        </p:nvSpPr>
        <p:spPr>
          <a:xfrm>
            <a:off x="0" y="10854"/>
            <a:ext cx="4492482" cy="71932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err="1" smtClean="0">
                <a:solidFill>
                  <a:prstClr val="black"/>
                </a:solidFill>
                <a:latin typeface="Times New Roman" panose="02020603050405020304" pitchFamily="18" charset="0"/>
                <a:cs typeface="Times New Roman" panose="02020603050405020304" pitchFamily="18" charset="0"/>
              </a:rPr>
              <a:t>Đọc</a:t>
            </a:r>
            <a:r>
              <a:rPr lang="en-US" sz="2400" b="1" kern="0" smtClean="0">
                <a:solidFill>
                  <a:prstClr val="black"/>
                </a:solidFill>
                <a:latin typeface="Times New Roman" panose="02020603050405020304" pitchFamily="18" charset="0"/>
                <a:cs typeface="Times New Roman" panose="02020603050405020304" pitchFamily="18" charset="0"/>
              </a:rPr>
              <a:t> các trường hợp sau và </a:t>
            </a:r>
            <a:r>
              <a:rPr lang="en-US" sz="2400" b="1" kern="0" dirty="0" err="1" smtClean="0">
                <a:solidFill>
                  <a:prstClr val="black"/>
                </a:solidFill>
                <a:latin typeface="Times New Roman" panose="02020603050405020304" pitchFamily="18" charset="0"/>
                <a:cs typeface="Times New Roman" panose="02020603050405020304" pitchFamily="18" charset="0"/>
              </a:rPr>
              <a:t>trả</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lời</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câu</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hỏi</a:t>
            </a:r>
            <a:endParaRPr lang="en-US" sz="2400" b="1" kern="0" dirty="0" smtClean="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65131" y="1453922"/>
            <a:ext cx="10799250" cy="4154984"/>
          </a:xfrm>
          <a:prstGeom prst="rect">
            <a:avLst/>
          </a:prstGeom>
          <a:noFill/>
        </p:spPr>
        <p:txBody>
          <a:bodyPr wrap="square" rtlCol="0">
            <a:spAutoFit/>
          </a:bodyPr>
          <a:lstStyle/>
          <a:p>
            <a:pPr algn="just"/>
            <a:r>
              <a:rPr lang="en-US" sz="2400" smtClean="0">
                <a:latin typeface="Times New Roman" pitchFamily="18" charset="0"/>
                <a:cs typeface="Times New Roman" pitchFamily="18" charset="0"/>
              </a:rPr>
              <a:t>1. Hoa mới theo bố mẹ chuyển từ quê lên Hà Nội học. Thời gian đầu chuyển cấp học và môi trường mới còn bỡ ngỡ nên Hoa học môn Tiếng Anh chưa tốt. Không nản lòng. Hoa đã lên kế hoạch mỗi ngày dành ít nhất 30 phút để học tiếng Anh. Cuối tuần, bạn ra Hồ Gươm mạnh dạn giao tiếp với người nước ngoài. Kiên trì từng ngày, chỉ sau một học kì, trình độ Tiếng Anh của Hoa đã tiến bộ rõ rệt.</a:t>
            </a:r>
            <a:endParaRPr lang="en-US" sz="2400" dirty="0">
              <a:latin typeface="Times New Roman" pitchFamily="18" charset="0"/>
              <a:cs typeface="Times New Roman" pitchFamily="18" charset="0"/>
            </a:endParaRPr>
          </a:p>
          <a:p>
            <a:pPr algn="just"/>
            <a:r>
              <a:rPr lang="en-US" sz="2400" smtClean="0">
                <a:latin typeface="Times New Roman" pitchFamily="18" charset="0"/>
                <a:cs typeface="Times New Roman" pitchFamily="18" charset="0"/>
              </a:rPr>
              <a:t>2. Vân có số cân nặng nhiều hơn so với các bạn cùng trang lứa. Được mọi người góp ý, Vân quyết tâm giảm cân. Hàng ngày Vân dậy sớm tập thể dục. Có những hôm trời mưa giá lạnh, Vân vẫn không bỏ buổi tập nào. Bên cạnh đó, Vân thực hiện nghiêm túc chế độ ăn uống khoa học như: hạn chế đồ ăn ngọt, ăn ít tinh bột, nhiều rau xanh, hoa quả…Nhờ siêng năng, kiên trì tập luyện kết hợp với ăn uống khoa học, Vân đã giảm cân và có ngoại hình cân đối.</a:t>
            </a:r>
            <a:endParaRPr lang="en-US" sz="2400" dirty="0">
              <a:latin typeface="Times New Roman" pitchFamily="18" charset="0"/>
              <a:cs typeface="Times New Roman" pitchFamily="18" charset="0"/>
            </a:endParaRPr>
          </a:p>
        </p:txBody>
      </p:sp>
      <p:pic>
        <p:nvPicPr>
          <p:cNvPr id="6" name="Picture 5"/>
          <p:cNvPicPr>
            <a:picLocks noChangeAspect="1"/>
          </p:cNvPicPr>
          <p:nvPr/>
        </p:nvPicPr>
        <p:blipFill>
          <a:blip r:embed="rId3"/>
          <a:stretch>
            <a:fillRect/>
          </a:stretch>
        </p:blipFill>
        <p:spPr>
          <a:xfrm>
            <a:off x="10507102" y="6152606"/>
            <a:ext cx="1684898" cy="705394"/>
          </a:xfrm>
          <a:prstGeom prst="ellipse">
            <a:avLst/>
          </a:prstGeom>
          <a:ln>
            <a:noFill/>
          </a:ln>
          <a:effectLst>
            <a:softEdge rad="112500"/>
          </a:effectLst>
        </p:spPr>
      </p:pic>
      <p:pic>
        <p:nvPicPr>
          <p:cNvPr id="7" name="Picture 6"/>
          <p:cNvPicPr>
            <a:picLocks noChangeAspect="1"/>
          </p:cNvPicPr>
          <p:nvPr/>
        </p:nvPicPr>
        <p:blipFill>
          <a:blip r:embed="rId4"/>
          <a:stretch>
            <a:fillRect/>
          </a:stretch>
        </p:blipFill>
        <p:spPr>
          <a:xfrm>
            <a:off x="10936762" y="0"/>
            <a:ext cx="1255238" cy="937524"/>
          </a:xfrm>
          <a:prstGeom prst="rect">
            <a:avLst/>
          </a:prstGeom>
        </p:spPr>
      </p:pic>
      <p:sp>
        <p:nvSpPr>
          <p:cNvPr id="8" name="Rectangle 7"/>
          <p:cNvSpPr/>
          <p:nvPr/>
        </p:nvSpPr>
        <p:spPr>
          <a:xfrm>
            <a:off x="3659014" y="157538"/>
            <a:ext cx="6848088" cy="907749"/>
          </a:xfrm>
          <a:prstGeom prst="rect">
            <a:avLst/>
          </a:prstGeom>
        </p:spPr>
        <p:txBody>
          <a:bodyPr wrap="square">
            <a:spAutoFit/>
          </a:bodyPr>
          <a:lstStyle/>
          <a:p>
            <a:pPr marL="1054100" marR="0" indent="38100" algn="just">
              <a:lnSpc>
                <a:spcPct val="115000"/>
              </a:lnSpc>
              <a:spcBef>
                <a:spcPts val="0"/>
              </a:spcBef>
              <a:spcAft>
                <a:spcPts val="600"/>
              </a:spcAft>
            </a:pPr>
            <a:r>
              <a:rPr lang="vi-VN" sz="2400" b="1" dirty="0">
                <a:solidFill>
                  <a:srgbClr val="1D02DA"/>
                </a:solidFill>
                <a:latin typeface="Times New Roman" pitchFamily="18" charset="0"/>
                <a:ea typeface="Arial" panose="020B0604020202020204" pitchFamily="34" charset="0"/>
                <a:cs typeface="Times New Roman" pitchFamily="18" charset="0"/>
              </a:rPr>
              <a:t>Theo em</a:t>
            </a:r>
            <a:r>
              <a:rPr lang="vi-VN" sz="2400" b="1">
                <a:solidFill>
                  <a:srgbClr val="1D02DA"/>
                </a:solidFill>
                <a:latin typeface="Times New Roman" pitchFamily="18" charset="0"/>
                <a:ea typeface="Arial" panose="020B0604020202020204" pitchFamily="34" charset="0"/>
                <a:cs typeface="Times New Roman" pitchFamily="18" charset="0"/>
              </a:rPr>
              <a:t>, </a:t>
            </a:r>
            <a:r>
              <a:rPr lang="en-US" sz="2400" b="1" smtClean="0">
                <a:solidFill>
                  <a:srgbClr val="1D02DA"/>
                </a:solidFill>
                <a:latin typeface="Times New Roman" pitchFamily="18" charset="0"/>
                <a:ea typeface="Arial" panose="020B0604020202020204" pitchFamily="34" charset="0"/>
                <a:cs typeface="Times New Roman" pitchFamily="18" charset="0"/>
              </a:rPr>
              <a:t>sự siêng năng kiên trì của Hoa và Vân đã đem lại điều gì cho hai bạn?</a:t>
            </a:r>
            <a:endParaRPr lang="en-US" sz="2400" b="1" dirty="0">
              <a:effectLst/>
              <a:latin typeface="Times New Roman" pitchFamily="18" charset="0"/>
              <a:ea typeface="Arial" panose="020B0604020202020204" pitchFamily="34" charset="0"/>
              <a:cs typeface="Times New Roman" pitchFamily="18" charset="0"/>
            </a:endParaRPr>
          </a:p>
        </p:txBody>
      </p:sp>
    </p:spTree>
    <p:extLst>
      <p:ext uri="{BB962C8B-B14F-4D97-AF65-F5344CB8AC3E}">
        <p14:creationId xmlns:p14="http://schemas.microsoft.com/office/powerpoint/2010/main" val="64644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oogle Shape;154;p8"/>
          <p:cNvPicPr preferRelativeResize="0"/>
          <p:nvPr/>
        </p:nvPicPr>
        <p:blipFill rotWithShape="1">
          <a:blip r:embed="rId2">
            <a:alphaModFix/>
          </a:blip>
          <a:srcRect l="16992" t="-937" r="50159" b="17086"/>
          <a:stretch/>
        </p:blipFill>
        <p:spPr>
          <a:xfrm>
            <a:off x="155575" y="283076"/>
            <a:ext cx="9667694" cy="7106855"/>
          </a:xfrm>
          <a:prstGeom prst="rect">
            <a:avLst/>
          </a:prstGeom>
          <a:noFill/>
          <a:ln>
            <a:noFill/>
          </a:ln>
        </p:spPr>
      </p:pic>
      <p:pic>
        <p:nvPicPr>
          <p:cNvPr id="8" name="Picture 7"/>
          <p:cNvPicPr>
            <a:picLocks noChangeAspect="1"/>
          </p:cNvPicPr>
          <p:nvPr/>
        </p:nvPicPr>
        <p:blipFill>
          <a:blip r:embed="rId3"/>
          <a:stretch>
            <a:fillRect/>
          </a:stretch>
        </p:blipFill>
        <p:spPr>
          <a:xfrm>
            <a:off x="3895142" y="-144463"/>
            <a:ext cx="2584200" cy="1971579"/>
          </a:xfrm>
          <a:prstGeom prst="ellipse">
            <a:avLst/>
          </a:prstGeom>
          <a:ln>
            <a:noFill/>
          </a:ln>
          <a:effectLst>
            <a:softEdge rad="112500"/>
          </a:effectLst>
        </p:spPr>
      </p:pic>
      <p:pic>
        <p:nvPicPr>
          <p:cNvPr id="9" name="Picture 8"/>
          <p:cNvPicPr>
            <a:picLocks noChangeAspect="1"/>
          </p:cNvPicPr>
          <p:nvPr/>
        </p:nvPicPr>
        <p:blipFill>
          <a:blip r:embed="rId4"/>
          <a:stretch>
            <a:fillRect/>
          </a:stretch>
        </p:blipFill>
        <p:spPr>
          <a:xfrm>
            <a:off x="10936762" y="0"/>
            <a:ext cx="1255238" cy="937524"/>
          </a:xfrm>
          <a:prstGeom prst="rect">
            <a:avLst/>
          </a:prstGeom>
        </p:spPr>
      </p:pic>
      <p:pic>
        <p:nvPicPr>
          <p:cNvPr id="10" name="Picture 9"/>
          <p:cNvPicPr>
            <a:picLocks noChangeAspect="1"/>
          </p:cNvPicPr>
          <p:nvPr/>
        </p:nvPicPr>
        <p:blipFill>
          <a:blip r:embed="rId5"/>
          <a:stretch>
            <a:fillRect/>
          </a:stretch>
        </p:blipFill>
        <p:spPr>
          <a:xfrm>
            <a:off x="9707417" y="2463890"/>
            <a:ext cx="2900751" cy="4359018"/>
          </a:xfrm>
          <a:prstGeom prst="rect">
            <a:avLst/>
          </a:prstGeom>
        </p:spPr>
      </p:pic>
      <p:sp>
        <p:nvSpPr>
          <p:cNvPr id="12" name="Text Box 5"/>
          <p:cNvSpPr txBox="1">
            <a:spLocks noChangeArrowheads="1"/>
          </p:cNvSpPr>
          <p:nvPr/>
        </p:nvSpPr>
        <p:spPr bwMode="auto">
          <a:xfrm>
            <a:off x="901102" y="2243470"/>
            <a:ext cx="8132616" cy="394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vi-VN" sz="4400" b="1" i="1" dirty="0">
                <a:solidFill>
                  <a:srgbClr val="0000FF"/>
                </a:solidFill>
                <a:latin typeface="+mj-lt"/>
              </a:rPr>
              <a:t>* </a:t>
            </a:r>
            <a:r>
              <a:rPr lang="en-US" sz="4800" b="1" i="1" dirty="0" smtClean="0">
                <a:solidFill>
                  <a:srgbClr val="0000FF"/>
                </a:solidFill>
                <a:latin typeface="Times New Roman" pitchFamily="18" charset="0"/>
                <a:cs typeface="Times New Roman" pitchFamily="18" charset="0"/>
              </a:rPr>
              <a:t>Ý </a:t>
            </a:r>
            <a:r>
              <a:rPr lang="en-US" sz="4800" b="1" i="1" dirty="0" err="1" smtClean="0">
                <a:solidFill>
                  <a:srgbClr val="0000FF"/>
                </a:solidFill>
                <a:latin typeface="Times New Roman" pitchFamily="18" charset="0"/>
                <a:cs typeface="Times New Roman" pitchFamily="18" charset="0"/>
              </a:rPr>
              <a:t>nghĩa</a:t>
            </a:r>
            <a:r>
              <a:rPr lang="en-US" sz="4800" b="1" i="1" dirty="0" smtClean="0">
                <a:solidFill>
                  <a:srgbClr val="0000FF"/>
                </a:solidFill>
                <a:latin typeface="Times New Roman" pitchFamily="18" charset="0"/>
                <a:cs typeface="Times New Roman" pitchFamily="18" charset="0"/>
              </a:rPr>
              <a:t> </a:t>
            </a:r>
            <a:r>
              <a:rPr lang="vi-VN" sz="4800" b="1" i="1" smtClean="0">
                <a:solidFill>
                  <a:srgbClr val="0000FF"/>
                </a:solidFill>
                <a:latin typeface="Times New Roman" pitchFamily="18" charset="0"/>
                <a:cs typeface="Times New Roman" pitchFamily="18" charset="0"/>
              </a:rPr>
              <a:t>của </a:t>
            </a:r>
            <a:r>
              <a:rPr lang="en-US" sz="4800" b="1" i="1" smtClean="0">
                <a:solidFill>
                  <a:srgbClr val="0000FF"/>
                </a:solidFill>
                <a:latin typeface="Times New Roman" pitchFamily="18" charset="0"/>
                <a:cs typeface="Times New Roman" pitchFamily="18" charset="0"/>
              </a:rPr>
              <a:t>siêng năng, kiên trì</a:t>
            </a:r>
            <a:endParaRPr lang="en-US" sz="4800" b="1" dirty="0">
              <a:solidFill>
                <a:srgbClr val="0000FF"/>
              </a:solidFill>
              <a:latin typeface="Times New Roman" pitchFamily="18" charset="0"/>
              <a:cs typeface="Times New Roman" pitchFamily="18" charset="0"/>
            </a:endParaRPr>
          </a:p>
          <a:p>
            <a:pPr>
              <a:buNone/>
            </a:pPr>
            <a:r>
              <a:rPr lang="en-US" sz="4400" b="1" smtClean="0">
                <a:latin typeface="Times New Roman" pitchFamily="18" charset="0"/>
                <a:cs typeface="Times New Roman" pitchFamily="18" charset="0"/>
              </a:rPr>
              <a:t>- </a:t>
            </a:r>
            <a:r>
              <a:rPr lang="en-US" sz="4400" b="1" i="1" smtClean="0">
                <a:latin typeface="Times New Roman" pitchFamily="18" charset="0"/>
                <a:cs typeface="Times New Roman" pitchFamily="18" charset="0"/>
              </a:rPr>
              <a:t>Siêng năng, kiên trì sẽ giúp con người thành công trong công việc và cuộc sống.</a:t>
            </a:r>
            <a:endParaRPr lang="en-US" sz="4400" b="1" smtClean="0">
              <a:latin typeface="Times New Roman" pitchFamily="18" charset="0"/>
              <a:cs typeface="Times New Roman" pitchFamily="18" charset="0"/>
            </a:endParaRPr>
          </a:p>
          <a:p>
            <a:pPr lvl="0">
              <a:buNone/>
            </a:pP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73261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Khởi</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động</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err="1" smtClean="0">
                  <a:solidFill>
                    <a:srgbClr val="0000FF"/>
                  </a:solidFill>
                  <a:latin typeface="Times New Roman" pitchFamily="18" charset="0"/>
                  <a:ea typeface="Helvetica Neue"/>
                  <a:cs typeface="Times New Roman" pitchFamily="18" charset="0"/>
                </a:rPr>
                <a:t>Bài</a:t>
              </a:r>
              <a:r>
                <a:rPr lang="en-US" altLang="en-US" sz="4000" b="1" smtClean="0">
                  <a:solidFill>
                    <a:srgbClr val="0000FF"/>
                  </a:solidFill>
                  <a:latin typeface="Times New Roman" pitchFamily="18" charset="0"/>
                  <a:ea typeface="Helvetica Neue"/>
                  <a:cs typeface="Times New Roman" pitchFamily="18" charset="0"/>
                </a:rPr>
                <a:t> 3:</a:t>
              </a:r>
              <a:r>
                <a:rPr lang="en-US" altLang="en-US" sz="4000" b="1" smtClean="0">
                  <a:solidFill>
                    <a:srgbClr val="FF0000"/>
                  </a:solidFill>
                  <a:latin typeface="Times New Roman" pitchFamily="18" charset="0"/>
                  <a:ea typeface="Helvetica Neue"/>
                  <a:cs typeface="Times New Roman" pitchFamily="18" charset="0"/>
                </a:rPr>
                <a:t> </a:t>
              </a:r>
              <a:endParaRPr lang="en-US" altLang="en-US" sz="40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000" b="1" smtClean="0">
                  <a:solidFill>
                    <a:srgbClr val="FF0000"/>
                  </a:solidFill>
                  <a:latin typeface="Times New Roman" pitchFamily="18" charset="0"/>
                  <a:ea typeface="Helvetica Neue"/>
                  <a:cs typeface="Times New Roman" pitchFamily="18" charset="0"/>
                </a:rPr>
                <a:t>SIÊNG NĂNG, KIÊN </a:t>
              </a:r>
              <a:r>
                <a:rPr lang="en-US" altLang="en-US" sz="4000" b="1" smtClean="0">
                  <a:solidFill>
                    <a:srgbClr val="FF0000"/>
                  </a:solidFill>
                  <a:latin typeface="Times New Roman" pitchFamily="18" charset="0"/>
                  <a:ea typeface="Helvetica Neue"/>
                  <a:cs typeface="Times New Roman" pitchFamily="18" charset="0"/>
                </a:rPr>
                <a:t>TRÌ</a:t>
              </a:r>
              <a:endParaRPr lang="en-US" altLang="en-US" sz="4000" b="1" smtClean="0">
                <a:solidFill>
                  <a:srgbClr val="FF0000"/>
                </a:solidFill>
                <a:latin typeface="Times New Roman" pitchFamily="18" charset="0"/>
                <a:ea typeface="Helvetica Neue"/>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659214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cstate="print">
              <a:alphaModFix/>
            </a:blip>
            <a:srcRect/>
            <a:stretch/>
          </p:blipFill>
          <p:spPr>
            <a:xfrm>
              <a:off x="3068240" y="4750073"/>
              <a:ext cx="2072846" cy="2330357"/>
            </a:xfrm>
            <a:prstGeom prst="rect">
              <a:avLst/>
            </a:prstGeom>
            <a:noFill/>
            <a:ln>
              <a:noFill/>
            </a:ln>
          </p:spPr>
        </p:pic>
      </p:grpSp>
      <p:sp>
        <p:nvSpPr>
          <p:cNvPr id="8" name="Rectangle 7"/>
          <p:cNvSpPr/>
          <p:nvPr/>
        </p:nvSpPr>
        <p:spPr>
          <a:xfrm>
            <a:off x="572964" y="2280319"/>
            <a:ext cx="6721739" cy="3370218"/>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vi-VN" sz="2800" b="1" dirty="0" smtClean="0">
                <a:solidFill>
                  <a:prstClr val="black"/>
                </a:solidFill>
                <a:latin typeface="Times New Roman" pitchFamily="18" charset="0"/>
                <a:ea typeface="Cambria" panose="02040503050406030204" pitchFamily="18" charset="0"/>
                <a:cs typeface="Times New Roman" pitchFamily="18" charset="0"/>
              </a:rPr>
              <a:t>Em </a:t>
            </a:r>
            <a:r>
              <a:rPr lang="vi-VN" sz="2800" b="1" dirty="0">
                <a:solidFill>
                  <a:prstClr val="black"/>
                </a:solidFill>
                <a:latin typeface="Times New Roman" pitchFamily="18" charset="0"/>
                <a:ea typeface="Cambria" panose="02040503050406030204" pitchFamily="18" charset="0"/>
                <a:cs typeface="Times New Roman" pitchFamily="18" charset="0"/>
              </a:rPr>
              <a:t>hãy thực hiện một việc làm thể </a:t>
            </a:r>
            <a:r>
              <a:rPr lang="vi-VN" sz="2800" b="1">
                <a:solidFill>
                  <a:prstClr val="black"/>
                </a:solidFill>
                <a:latin typeface="Times New Roman" pitchFamily="18" charset="0"/>
                <a:ea typeface="Cambria" panose="02040503050406030204" pitchFamily="18" charset="0"/>
                <a:cs typeface="Times New Roman" pitchFamily="18" charset="0"/>
              </a:rPr>
              <a:t>hiện </a:t>
            </a:r>
            <a:r>
              <a:rPr lang="en-US" sz="2800" b="1" smtClean="0">
                <a:solidFill>
                  <a:prstClr val="black"/>
                </a:solidFill>
                <a:latin typeface="Times New Roman" pitchFamily="18" charset="0"/>
                <a:ea typeface="Cambria" panose="02040503050406030204" pitchFamily="18" charset="0"/>
                <a:cs typeface="Times New Roman" pitchFamily="18" charset="0"/>
              </a:rPr>
              <a:t>siêng năng, kiên trì</a:t>
            </a:r>
            <a:r>
              <a:rPr lang="vi-VN" sz="2800" b="1" smtClean="0">
                <a:solidFill>
                  <a:prstClr val="black"/>
                </a:solidFill>
                <a:latin typeface="Times New Roman" pitchFamily="18" charset="0"/>
                <a:ea typeface="Cambria" panose="02040503050406030204" pitchFamily="18" charset="0"/>
                <a:cs typeface="Times New Roman" pitchFamily="18" charset="0"/>
              </a:rPr>
              <a:t> </a:t>
            </a:r>
            <a:r>
              <a:rPr lang="vi-VN" sz="2800" b="1" dirty="0">
                <a:solidFill>
                  <a:prstClr val="black"/>
                </a:solidFill>
                <a:latin typeface="Times New Roman" pitchFamily="18" charset="0"/>
                <a:ea typeface="Cambria" panose="02040503050406030204" pitchFamily="18" charset="0"/>
                <a:cs typeface="Times New Roman" pitchFamily="18" charset="0"/>
              </a:rPr>
              <a:t>trong gia đình và chia sẻ trước lớp.</a:t>
            </a:r>
            <a:endParaRPr lang="en-US" sz="2800" b="1" dirty="0">
              <a:solidFill>
                <a:prstClr val="black"/>
              </a:solidFill>
              <a:latin typeface="Times New Roman" pitchFamily="18" charset="0"/>
              <a:ea typeface="Cambria" panose="02040503050406030204" pitchFamily="18" charset="0"/>
              <a:cs typeface="Times New Roman" pitchFamily="18" charset="0"/>
            </a:endParaRPr>
          </a:p>
          <a:p>
            <a:pPr marL="342900" indent="-342900" algn="just">
              <a:lnSpc>
                <a:spcPct val="127000"/>
              </a:lnSpc>
              <a:spcAft>
                <a:spcPts val="11300"/>
              </a:spcAft>
              <a:buClr>
                <a:srgbClr val="000000"/>
              </a:buClr>
              <a:buSzPts val="1000"/>
              <a:buFont typeface="Symbol" panose="05050102010706020507" pitchFamily="18" charset="2"/>
              <a:buChar char="-"/>
              <a:tabLst>
                <a:tab pos="544830" algn="l"/>
              </a:tabLst>
            </a:pPr>
            <a:r>
              <a:rPr lang="vi-VN" sz="2800" b="1" dirty="0">
                <a:solidFill>
                  <a:prstClr val="black"/>
                </a:solidFill>
                <a:latin typeface="Times New Roman" pitchFamily="18" charset="0"/>
                <a:ea typeface="Cambria" panose="02040503050406030204" pitchFamily="18" charset="0"/>
                <a:cs typeface="Times New Roman" pitchFamily="18" charset="0"/>
              </a:rPr>
              <a:t>Em hãy thực hiện một hành động hay một lời nói cụ thể thể </a:t>
            </a:r>
            <a:r>
              <a:rPr lang="vi-VN" sz="2800" b="1">
                <a:solidFill>
                  <a:prstClr val="black"/>
                </a:solidFill>
                <a:latin typeface="Times New Roman" pitchFamily="18" charset="0"/>
                <a:ea typeface="Cambria" panose="02040503050406030204" pitchFamily="18" charset="0"/>
                <a:cs typeface="Times New Roman" pitchFamily="18" charset="0"/>
              </a:rPr>
              <a:t>hiện </a:t>
            </a:r>
            <a:r>
              <a:rPr lang="en-US" sz="2800" b="1" smtClean="0">
                <a:solidFill>
                  <a:prstClr val="black"/>
                </a:solidFill>
                <a:latin typeface="Times New Roman" pitchFamily="18" charset="0"/>
                <a:ea typeface="Cambria" panose="02040503050406030204" pitchFamily="18" charset="0"/>
                <a:cs typeface="Times New Roman" pitchFamily="18" charset="0"/>
              </a:rPr>
              <a:t>siêng năng, kiên trì ngoài xã hội.</a:t>
            </a:r>
            <a:endParaRPr lang="en-US" sz="2800" b="1" dirty="0">
              <a:solidFill>
                <a:prstClr val="black"/>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lvl="0" indent="165100" algn="just">
              <a:lnSpc>
                <a:spcPct val="130000"/>
              </a:lnSpc>
              <a:spcAft>
                <a:spcPts val="200"/>
              </a:spcAft>
            </a:pPr>
            <a:r>
              <a:rPr lang="en-US" sz="2400" b="1" dirty="0" err="1" smtClean="0">
                <a:solidFill>
                  <a:srgbClr val="FF0000"/>
                </a:solidFill>
                <a:latin typeface="Times New Roman" pitchFamily="18" charset="0"/>
                <a:ea typeface="Times New Roman" panose="02020603050405020304" pitchFamily="18" charset="0"/>
                <a:cs typeface="Times New Roman" pitchFamily="18" charset="0"/>
              </a:rPr>
              <a:t>Hoạt</a:t>
            </a:r>
            <a:r>
              <a:rPr lang="en-US" sz="2400" b="1" dirty="0" smtClean="0">
                <a:solidFill>
                  <a:srgbClr val="FF0000"/>
                </a:solidFill>
                <a:latin typeface="Times New Roman" pitchFamily="18" charset="0"/>
                <a:ea typeface="Times New Roman" panose="02020603050405020304" pitchFamily="18" charset="0"/>
                <a:cs typeface="Times New Roman" pitchFamily="18" charset="0"/>
              </a:rPr>
              <a:t> </a:t>
            </a:r>
            <a:r>
              <a:rPr lang="en-US" sz="2400" b="1" dirty="0" err="1" smtClean="0">
                <a:solidFill>
                  <a:srgbClr val="FF0000"/>
                </a:solidFill>
                <a:latin typeface="Times New Roman" pitchFamily="18" charset="0"/>
                <a:ea typeface="Times New Roman" panose="02020603050405020304" pitchFamily="18" charset="0"/>
                <a:cs typeface="Times New Roman" pitchFamily="18" charset="0"/>
              </a:rPr>
              <a:t>động</a:t>
            </a:r>
            <a:r>
              <a:rPr lang="en-US" sz="2400" b="1" dirty="0" smtClean="0">
                <a:solidFill>
                  <a:srgbClr val="FF0000"/>
                </a:solidFill>
                <a:latin typeface="Times New Roman" pitchFamily="18" charset="0"/>
                <a:ea typeface="Times New Roman" panose="02020603050405020304" pitchFamily="18" charset="0"/>
                <a:cs typeface="Times New Roman" pitchFamily="18" charset="0"/>
              </a:rPr>
              <a:t>: </a:t>
            </a:r>
            <a:r>
              <a:rPr lang="vi-VN" sz="2400" b="1" dirty="0">
                <a:solidFill>
                  <a:srgbClr val="FF0000"/>
                </a:solidFill>
                <a:latin typeface="Times New Roman" pitchFamily="18" charset="0"/>
                <a:ea typeface="Arial" panose="020B0604020202020204" pitchFamily="34" charset="0"/>
                <a:cs typeface="Times New Roman" pitchFamily="18" charset="0"/>
              </a:rPr>
              <a:t>Thực hiện hành </a:t>
            </a:r>
            <a:r>
              <a:rPr lang="vi-VN" sz="2400" b="1">
                <a:solidFill>
                  <a:srgbClr val="FF0000"/>
                </a:solidFill>
                <a:latin typeface="Times New Roman" pitchFamily="18" charset="0"/>
                <a:ea typeface="Arial" panose="020B0604020202020204" pitchFamily="34" charset="0"/>
                <a:cs typeface="Times New Roman" pitchFamily="18" charset="0"/>
              </a:rPr>
              <a:t>động </a:t>
            </a:r>
            <a:r>
              <a:rPr lang="en-US" sz="2400" b="1" smtClean="0">
                <a:solidFill>
                  <a:srgbClr val="FF0000"/>
                </a:solidFill>
                <a:latin typeface="Times New Roman" pitchFamily="18" charset="0"/>
                <a:ea typeface="Arial" panose="020B0604020202020204" pitchFamily="34" charset="0"/>
                <a:cs typeface="Times New Roman" pitchFamily="18" charset="0"/>
              </a:rPr>
              <a:t>siêng năng, kiên trì</a:t>
            </a:r>
            <a:r>
              <a:rPr lang="vi-VN" sz="2400" b="1" smtClean="0">
                <a:solidFill>
                  <a:srgbClr val="FF0000"/>
                </a:solidFill>
                <a:latin typeface="Times New Roman" pitchFamily="18" charset="0"/>
                <a:ea typeface="Arial" panose="020B0604020202020204" pitchFamily="34" charset="0"/>
                <a:cs typeface="Times New Roman" pitchFamily="18" charset="0"/>
              </a:rPr>
              <a:t>.</a:t>
            </a:r>
            <a:endParaRPr lang="en-US" sz="2400" b="1" dirty="0">
              <a:solidFill>
                <a:srgbClr val="FF0000"/>
              </a:solidFill>
              <a:latin typeface="Times New Roman" pitchFamily="18" charset="0"/>
              <a:ea typeface="Arial" panose="020B0604020202020204" pitchFamily="34" charset="0"/>
              <a:cs typeface="Times New Roman" pitchFamily="18"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1879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III.</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Luyện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tập</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smtClean="0">
                  <a:solidFill>
                    <a:srgbClr val="0000FF"/>
                  </a:solidFill>
                  <a:latin typeface="Times New Roman" pitchFamily="18" charset="0"/>
                  <a:ea typeface="Helvetica Neue"/>
                  <a:cs typeface="Times New Roman" pitchFamily="18" charset="0"/>
                </a:rPr>
                <a:t>Bài</a:t>
              </a:r>
              <a:r>
                <a:rPr lang="en-US" altLang="en-US" sz="4400" b="1" smtClean="0">
                  <a:solidFill>
                    <a:srgbClr val="0000FF"/>
                  </a:solidFill>
                  <a:latin typeface="Times New Roman" pitchFamily="18" charset="0"/>
                  <a:ea typeface="Helvetica Neue"/>
                  <a:cs typeface="Times New Roman" pitchFamily="18" charset="0"/>
                </a:rPr>
                <a:t> 3:</a:t>
              </a:r>
              <a:r>
                <a:rPr lang="en-US" altLang="en-US" sz="4400" b="1" smtClean="0">
                  <a:solidFill>
                    <a:srgbClr val="FF0000"/>
                  </a:solidFill>
                  <a:latin typeface="Times New Roman" pitchFamily="18" charset="0"/>
                  <a:ea typeface="Helvetica Neue"/>
                  <a:cs typeface="Times New Roman" pitchFamily="18" charset="0"/>
                </a:rPr>
                <a:t> </a:t>
              </a:r>
              <a:endParaRPr lang="en-US" altLang="en-US" sz="44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400" b="1" smtClean="0">
                  <a:solidFill>
                    <a:srgbClr val="0000FF"/>
                  </a:solidFill>
                  <a:latin typeface="Times New Roman" pitchFamily="18" charset="0"/>
                  <a:ea typeface="Helvetica Neue"/>
                  <a:cs typeface="Times New Roman" pitchFamily="18" charset="0"/>
                </a:rPr>
                <a:t>KNTT</a:t>
              </a:r>
              <a:endParaRPr lang="en-SG" altLang="en-US" sz="44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983378" y="930519"/>
            <a:ext cx="6588568"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662442" y="1583091"/>
            <a:ext cx="6800573" cy="3772871"/>
          </a:xfrm>
          <a:prstGeom prst="rect">
            <a:avLst/>
          </a:prstGeom>
          <a:noFill/>
          <a:ln>
            <a:noFill/>
          </a:ln>
        </p:spPr>
      </p:pic>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cstate="print">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49052" y="215693"/>
            <a:ext cx="417772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000" b="1" smtClean="0">
                <a:solidFill>
                  <a:srgbClr val="0070C0"/>
                </a:solidFill>
                <a:latin typeface="Times New Roman" panose="02020603050405020304" pitchFamily="18" charset="0"/>
                <a:cs typeface="Times New Roman" panose="02020603050405020304" pitchFamily="18" charset="0"/>
              </a:rPr>
              <a:t>Quan sát tranh và trả lời câu hỏi</a:t>
            </a:r>
            <a:endParaRPr lang="en-US" altLang="en-US" sz="1600" dirty="0">
              <a:solidFill>
                <a:srgbClr val="5F5F5F"/>
              </a:solidFill>
              <a:latin typeface="Times New Roman" panose="02020603050405020304" pitchFamily="18" charset="0"/>
              <a:cs typeface="Times New Roman" panose="02020603050405020304" pitchFamily="18" charset="0"/>
            </a:endParaRPr>
          </a:p>
        </p:txBody>
      </p:sp>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8" name="Ảnh 17" descr="tải xuống.jpg"/>
          <p:cNvPicPr>
            <a:picLocks noChangeAspect="1"/>
          </p:cNvPicPr>
          <p:nvPr/>
        </p:nvPicPr>
        <p:blipFill>
          <a:blip r:embed="rId8"/>
          <a:stretch>
            <a:fillRect/>
          </a:stretch>
        </p:blipFill>
        <p:spPr>
          <a:xfrm>
            <a:off x="320842" y="1925054"/>
            <a:ext cx="5117432" cy="2967788"/>
          </a:xfrm>
          <a:prstGeom prst="rect">
            <a:avLst/>
          </a:prstGeom>
        </p:spPr>
      </p:pic>
      <p:pic>
        <p:nvPicPr>
          <p:cNvPr id="14" name="Ảnh 13" descr="IMG_0358.jpg"/>
          <p:cNvPicPr>
            <a:picLocks noChangeAspect="1"/>
          </p:cNvPicPr>
          <p:nvPr/>
        </p:nvPicPr>
        <p:blipFill>
          <a:blip r:embed="rId9" cstate="print"/>
          <a:stretch>
            <a:fillRect/>
          </a:stretch>
        </p:blipFill>
        <p:spPr>
          <a:xfrm>
            <a:off x="6384758" y="1876925"/>
            <a:ext cx="5534525" cy="3288633"/>
          </a:xfrm>
          <a:prstGeom prst="rect">
            <a:avLst/>
          </a:prstGeom>
        </p:spPr>
      </p:pic>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983378" y="930519"/>
            <a:ext cx="6588568"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662442" y="1583091"/>
            <a:ext cx="6800573" cy="5274909"/>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cstate="print">
            <a:alphaModFix/>
          </a:blip>
          <a:srcRect/>
          <a:stretch/>
        </p:blipFill>
        <p:spPr>
          <a:xfrm>
            <a:off x="4159558" y="5618538"/>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61157350"/>
              </p:ext>
            </p:extLst>
          </p:nvPr>
        </p:nvGraphicFramePr>
        <p:xfrm>
          <a:off x="395591" y="2520840"/>
          <a:ext cx="5143558" cy="3435096"/>
        </p:xfrm>
        <a:graphic>
          <a:graphicData uri="http://schemas.openxmlformats.org/drawingml/2006/table">
            <a:tbl>
              <a:tblPr>
                <a:tableStyleId>{5C22544A-7EE6-4342-B048-85BDC9FD1C3A}</a:tableStyleId>
              </a:tblPr>
              <a:tblGrid>
                <a:gridCol w="5143558"/>
              </a:tblGrid>
              <a:tr h="3418291">
                <a:tc>
                  <a:txBody>
                    <a:bodyPr/>
                    <a:lstStyle/>
                    <a:p>
                      <a:pPr marL="203200" marR="0" indent="-203200" algn="just">
                        <a:lnSpc>
                          <a:spcPct val="115000"/>
                        </a:lnSpc>
                        <a:spcBef>
                          <a:spcPts val="0"/>
                        </a:spcBef>
                        <a:spcAft>
                          <a:spcPts val="0"/>
                        </a:spcAft>
                      </a:pPr>
                      <a:r>
                        <a:rPr lang="en-US" sz="2800" dirty="0" err="1" smtClean="0">
                          <a:solidFill>
                            <a:schemeClr val="tx1"/>
                          </a:solidFill>
                          <a:effectLst/>
                          <a:latin typeface="Times New Roman" pitchFamily="18" charset="0"/>
                          <a:cs typeface="Times New Roman" pitchFamily="18" charset="0"/>
                        </a:rPr>
                        <a:t>Năm</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học</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này</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Hân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dự</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định</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đăng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kí</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tham</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gia</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cuộc</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thi</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hùng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biện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bằng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tiếng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Anh</a:t>
                      </a:r>
                      <a:r>
                        <a:rPr lang="en-US" sz="2800" baseline="0" dirty="0" smtClean="0">
                          <a:solidFill>
                            <a:schemeClr val="tx1"/>
                          </a:solidFill>
                          <a:effectLst/>
                          <a:latin typeface="Times New Roman" pitchFamily="18" charset="0"/>
                          <a:cs typeface="Times New Roman" pitchFamily="18" charset="0"/>
                        </a:rPr>
                        <a:t> do </a:t>
                      </a:r>
                      <a:r>
                        <a:rPr lang="en-US" sz="2800" baseline="0" dirty="0" err="1" smtClean="0">
                          <a:solidFill>
                            <a:schemeClr val="tx1"/>
                          </a:solidFill>
                          <a:effectLst/>
                          <a:latin typeface="Times New Roman" pitchFamily="18" charset="0"/>
                          <a:cs typeface="Times New Roman" pitchFamily="18" charset="0"/>
                        </a:rPr>
                        <a:t>nhà</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trường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tổ</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chức</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Nhưng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Hân</a:t>
                      </a:r>
                      <a:r>
                        <a:rPr lang="en-US" sz="2800" baseline="0" dirty="0" smtClean="0">
                          <a:solidFill>
                            <a:schemeClr val="tx1"/>
                          </a:solidFill>
                          <a:effectLst/>
                          <a:latin typeface="Times New Roman" pitchFamily="18" charset="0"/>
                          <a:cs typeface="Times New Roman" pitchFamily="18" charset="0"/>
                        </a:rPr>
                        <a:t> lo </a:t>
                      </a:r>
                      <a:r>
                        <a:rPr lang="en-US" sz="2800" baseline="0" dirty="0" err="1" smtClean="0">
                          <a:solidFill>
                            <a:schemeClr val="tx1"/>
                          </a:solidFill>
                          <a:effectLst/>
                          <a:latin typeface="Times New Roman" pitchFamily="18" charset="0"/>
                          <a:cs typeface="Times New Roman" pitchFamily="18" charset="0"/>
                        </a:rPr>
                        <a:t>lắng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vì</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vốn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từ</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vựng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tiếng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Anh</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của</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mình</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còn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hạn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chế</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nên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đắn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đo</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không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biết</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có</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nên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dự</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thi</a:t>
                      </a:r>
                      <a:r>
                        <a:rPr lang="en-US" sz="2800" baseline="0" dirty="0" smtClean="0">
                          <a:solidFill>
                            <a:schemeClr val="tx1"/>
                          </a:solidFill>
                          <a:effectLst/>
                          <a:latin typeface="Times New Roman" pitchFamily="18" charset="0"/>
                          <a:cs typeface="Times New Roman" pitchFamily="18" charset="0"/>
                        </a:rPr>
                        <a:t> hay </a:t>
                      </a:r>
                      <a:r>
                        <a:rPr lang="en-US" sz="2800" baseline="0" dirty="0" err="1" smtClean="0">
                          <a:solidFill>
                            <a:schemeClr val="tx1"/>
                          </a:solidFill>
                          <a:effectLst/>
                          <a:latin typeface="Times New Roman" pitchFamily="18" charset="0"/>
                          <a:cs typeface="Times New Roman" pitchFamily="18" charset="0"/>
                        </a:rPr>
                        <a:t>không</a:t>
                      </a:r>
                      <a:r>
                        <a:rPr lang="en-US" sz="2800" baseline="0" dirty="0" smtClean="0">
                          <a:solidFill>
                            <a:schemeClr val="tx1"/>
                          </a:solidFill>
                          <a:effectLst/>
                          <a:latin typeface="Times New Roman" pitchFamily="18" charset="0"/>
                          <a:cs typeface="Times New Roman" pitchFamily="18" charset="0"/>
                        </a:rPr>
                        <a:t>.</a:t>
                      </a:r>
                      <a:endParaRPr lang="en-US" sz="2800" dirty="0">
                        <a:solidFill>
                          <a:schemeClr val="tx1"/>
                        </a:solidFill>
                        <a:effectLst/>
                        <a:latin typeface="Times New Roman" pitchFamily="18" charset="0"/>
                        <a:ea typeface="Arial" panose="020B0604020202020204" pitchFamily="34" charset="0"/>
                        <a:cs typeface="Times New Roman" pitchFamily="18" charset="0"/>
                      </a:endParaRPr>
                    </a:p>
                  </a:txBody>
                  <a:tcPr marL="0" marR="0" marT="0" marB="0">
                    <a:noFill/>
                  </a:tcPr>
                </a:tc>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09276720"/>
              </p:ext>
            </p:extLst>
          </p:nvPr>
        </p:nvGraphicFramePr>
        <p:xfrm>
          <a:off x="6531219" y="2271469"/>
          <a:ext cx="5211709" cy="2593848"/>
        </p:xfrm>
        <a:graphic>
          <a:graphicData uri="http://schemas.openxmlformats.org/drawingml/2006/table">
            <a:tbl>
              <a:tblPr/>
              <a:tblGrid>
                <a:gridCol w="5211709"/>
              </a:tblGrid>
              <a:tr h="960120">
                <a:tc>
                  <a:txBody>
                    <a:bodyPr/>
                    <a:lstStyle/>
                    <a:p>
                      <a:pPr marL="190500" marR="0" indent="-190500" algn="just">
                        <a:lnSpc>
                          <a:spcPct val="115000"/>
                        </a:lnSpc>
                        <a:spcBef>
                          <a:spcPts val="0"/>
                        </a:spcBef>
                        <a:spcAft>
                          <a:spcPts val="0"/>
                        </a:spcAft>
                      </a:pPr>
                      <a:r>
                        <a:rPr lang="en-US" sz="3600" b="0" smtClean="0">
                          <a:effectLst/>
                          <a:latin typeface="#9Slide05 Israquella" pitchFamily="2" charset="0"/>
                          <a:ea typeface="Arial" panose="020B0604020202020204" pitchFamily="34" charset="0"/>
                        </a:rPr>
                        <a:t>L</a:t>
                      </a:r>
                      <a:r>
                        <a:rPr lang="en-US" sz="2800" b="0" smtClean="0">
                          <a:effectLst/>
                          <a:latin typeface="Times New Roman" pitchFamily="18" charset="0"/>
                          <a:ea typeface="Arial" panose="020B0604020202020204" pitchFamily="34" charset="0"/>
                          <a:cs typeface="Times New Roman" pitchFamily="18" charset="0"/>
                        </a:rPr>
                        <a:t>ớp</a:t>
                      </a:r>
                      <a:r>
                        <a:rPr lang="en-US" sz="2800" b="0" baseline="0" smtClean="0">
                          <a:effectLst/>
                          <a:latin typeface="Times New Roman" pitchFamily="18" charset="0"/>
                          <a:ea typeface="Arial" panose="020B0604020202020204" pitchFamily="34" charset="0"/>
                          <a:cs typeface="Times New Roman" pitchFamily="18" charset="0"/>
                        </a:rPr>
                        <a:t> 6A có phong trào thi đua giải các bài toán khó. Mặc dù là thành viên trong lớp nhưng Hòa thường xuyên bỏ qua, không làm những bài toán khó vì ngại suy nghĩ.</a:t>
                      </a:r>
                      <a:endParaRPr lang="en-US" sz="3600" b="0" dirty="0">
                        <a:effectLst/>
                        <a:latin typeface="Times New Roman" pitchFamily="18" charset="0"/>
                        <a:ea typeface="Arial" panose="020B0604020202020204" pitchFamily="34" charset="0"/>
                        <a:cs typeface="Times New Roman" pitchFamily="18" charset="0"/>
                      </a:endParaRPr>
                    </a:p>
                  </a:txBody>
                  <a:tcPr marL="0" marR="0" marT="0" marB="0">
                    <a:lnL>
                      <a:noFill/>
                    </a:lnL>
                    <a:lnR>
                      <a:noFill/>
                    </a:lnR>
                    <a:lnT>
                      <a:noFill/>
                    </a:lnT>
                    <a:lnB>
                      <a:noFill/>
                    </a:lnB>
                  </a:tcPr>
                </a:tc>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150275" y="0"/>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IV.</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Vận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dụng</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smtClean="0">
                  <a:solidFill>
                    <a:srgbClr val="0000FF"/>
                  </a:solidFill>
                  <a:latin typeface="Times New Roman" pitchFamily="18" charset="0"/>
                  <a:ea typeface="Helvetica Neue"/>
                  <a:cs typeface="Times New Roman" pitchFamily="18" charset="0"/>
                </a:rPr>
                <a:t>Bài</a:t>
              </a:r>
              <a:r>
                <a:rPr lang="en-US" altLang="en-US" sz="4400" b="1" smtClean="0">
                  <a:solidFill>
                    <a:srgbClr val="0000FF"/>
                  </a:solidFill>
                  <a:latin typeface="Times New Roman" pitchFamily="18" charset="0"/>
                  <a:ea typeface="Helvetica Neue"/>
                  <a:cs typeface="Times New Roman" pitchFamily="18" charset="0"/>
                </a:rPr>
                <a:t> 3:</a:t>
              </a:r>
              <a:r>
                <a:rPr lang="en-US" altLang="en-US" sz="4400" b="1" smtClean="0">
                  <a:solidFill>
                    <a:srgbClr val="FF0000"/>
                  </a:solidFill>
                  <a:latin typeface="Times New Roman" pitchFamily="18" charset="0"/>
                  <a:ea typeface="Helvetica Neue"/>
                  <a:cs typeface="Times New Roman" pitchFamily="18" charset="0"/>
                </a:rPr>
                <a:t> </a:t>
              </a:r>
              <a:endParaRPr lang="en-US" altLang="en-US" sz="44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400" b="1" smtClean="0">
                  <a:solidFill>
                    <a:srgbClr val="0000FF"/>
                  </a:solidFill>
                  <a:latin typeface="Times New Roman" pitchFamily="18" charset="0"/>
                  <a:ea typeface="Helvetica Neue"/>
                  <a:cs typeface="Times New Roman" pitchFamily="18" charset="0"/>
                </a:rPr>
                <a:t>KNTT</a:t>
              </a:r>
              <a:endParaRPr lang="en-SG" altLang="en-US" sz="4400" b="1" dirty="0">
                <a:solidFill>
                  <a:srgbClr val="0000FF"/>
                </a:solidFill>
                <a:latin typeface="Times New Roman" pitchFamily="18" charset="0"/>
                <a:cs typeface="Times New Roman" pitchFamily="18" charset="0"/>
              </a:endParaRPr>
            </a:p>
          </p:txBody>
        </p:sp>
      </p:grpSp>
      <p:pic>
        <p:nvPicPr>
          <p:cNvPr id="15" name="Picture 14" descr="IMG_1582517675295_1582518075254">
            <a:extLst>
              <a:ext uri="{FF2B5EF4-FFF2-40B4-BE49-F238E27FC236}"/>
            </a:extLst>
          </p:cNvPr>
          <p:cNvPicPr>
            <a:picLocks noGrp="1" noChangeAspect="1"/>
          </p:cNvPicPr>
          <p:nvPr isPhoto="1"/>
        </p:nvPicPr>
        <p:blipFill>
          <a:blip r:embed="rId6" cstate="print">
            <a:lum bright="-6000"/>
            <a:extLst>
              <a:ext uri="{28A0092B-C50C-407E-A947-70E740481C1C}">
                <a14:useLocalDpi xmlns:a14="http://schemas.microsoft.com/office/drawing/2010/main" val="0"/>
              </a:ext>
            </a:extLst>
          </a:blip>
          <a:stretch>
            <a:fillRect/>
          </a:stretch>
        </p:blipFill>
        <p:spPr>
          <a:xfrm>
            <a:off x="48031" y="-5212"/>
            <a:ext cx="1340525" cy="1221037"/>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3" name="Picture 12"/>
          <p:cNvPicPr>
            <a:picLocks noChangeAspect="1"/>
          </p:cNvPicPr>
          <p:nvPr/>
        </p:nvPicPr>
        <p:blipFill>
          <a:blip r:embed="rId7"/>
          <a:stretch>
            <a:fillRect/>
          </a:stretch>
        </p:blipFill>
        <p:spPr>
          <a:xfrm>
            <a:off x="10936762" y="0"/>
            <a:ext cx="1255238" cy="937524"/>
          </a:xfrm>
          <a:prstGeom prst="rect">
            <a:avLst/>
          </a:prstGeom>
        </p:spPr>
      </p:pic>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ãy Đứng Dậy - Nick Vujicic [HD].mp4">
            <a:hlinkClick r:id="" action="ppaction://media"/>
          </p:cNvPr>
          <p:cNvPicPr>
            <a:picLocks noRot="1" noChangeAspect="1"/>
          </p:cNvPicPr>
          <p:nvPr>
            <a:videoFile r:link="rId1"/>
          </p:nvPr>
        </p:nvPicPr>
        <p:blipFill>
          <a:blip r:embed="rId3"/>
          <a:stretch>
            <a:fillRect/>
          </a:stretch>
        </p:blipFill>
        <p:spPr>
          <a:xfrm>
            <a:off x="0" y="0"/>
            <a:ext cx="12192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pic>
        <p:nvPicPr>
          <p:cNvPr id="6" name="Picture 5"/>
          <p:cNvPicPr>
            <a:picLocks noChangeAspect="1"/>
          </p:cNvPicPr>
          <p:nvPr/>
        </p:nvPicPr>
        <p:blipFill>
          <a:blip r:embed="rId4"/>
          <a:stretch>
            <a:fillRect/>
          </a:stretch>
        </p:blipFill>
        <p:spPr>
          <a:xfrm>
            <a:off x="999891" y="447264"/>
            <a:ext cx="10390004" cy="5865304"/>
          </a:xfrm>
          <a:prstGeom prst="rect">
            <a:avLst/>
          </a:prstGeom>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sp>
        <p:nvSpPr>
          <p:cNvPr id="10" name="Hình Chữ nhật 9"/>
          <p:cNvSpPr/>
          <p:nvPr/>
        </p:nvSpPr>
        <p:spPr>
          <a:xfrm>
            <a:off x="2165684" y="2271645"/>
            <a:ext cx="6096000" cy="830997"/>
          </a:xfrm>
          <a:prstGeom prst="rect">
            <a:avLst/>
          </a:prstGeom>
        </p:spPr>
        <p:txBody>
          <a:bodyPr>
            <a:spAutoFit/>
          </a:bodyPr>
          <a:lstStyle/>
          <a:p>
            <a:r>
              <a:rPr lang="en-US" sz="2400" smtClean="0">
                <a:latin typeface="Times New Roman" pitchFamily="18" charset="0"/>
                <a:cs typeface="Times New Roman" pitchFamily="18" charset="0"/>
              </a:rPr>
              <a:t>? Cảm nhận của em sau khi xem video? Em học tập được gì từ nhân vật?</a:t>
            </a:r>
            <a:endParaRPr lang="en-US" sz="2400">
              <a:latin typeface="Times New Roman" pitchFamily="18" charset="0"/>
              <a:cs typeface="Times New Roman" pitchFamily="18" charset="0"/>
            </a:endParaRPr>
          </a:p>
        </p:txBody>
      </p:sp>
      <p:sp>
        <p:nvSpPr>
          <p:cNvPr id="4097" name="Rectangle 1"/>
          <p:cNvSpPr>
            <a:spLocks noChangeArrowheads="1"/>
          </p:cNvSpPr>
          <p:nvPr/>
        </p:nvSpPr>
        <p:spPr bwMode="auto">
          <a:xfrm>
            <a:off x="1957136" y="3048000"/>
            <a:ext cx="8021053"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58763" algn="l"/>
              </a:tabLst>
            </a:pPr>
            <a:r>
              <a:rPr kumimoji="0" lang="en-US" sz="2400" b="0"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smtClean="0">
                <a:ln>
                  <a:noFill/>
                </a:ln>
                <a:solidFill>
                  <a:srgbClr val="00B050"/>
                </a:solidFill>
                <a:effectLst/>
                <a:latin typeface="Times New Roman" pitchFamily="18" charset="0"/>
                <a:ea typeface="Times New Roman" pitchFamily="18" charset="0"/>
                <a:cs typeface="Times New Roman" pitchFamily="18" charset="0"/>
              </a:rPr>
              <a:t> </a:t>
            </a:r>
            <a:r>
              <a:rPr kumimoji="0" lang="vi-VN" sz="2400" b="0"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Em hãy </a:t>
            </a:r>
            <a:r>
              <a:rPr kumimoji="0" lang="en-US" sz="2400" b="0"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sưu tầm câu chuyện kể về sự siêng năng, kiên trì của một bạn học sinh mà em biết. Sau đó thiết kế và đăng trên tờ báo tường của lớp để chia sẻ tấm gương đó với các bạn.</a:t>
            </a:r>
            <a:endParaRPr kumimoji="0" lang="en-US"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58763" algn="l"/>
              </a:tabLst>
            </a:pPr>
            <a:r>
              <a:rPr kumimoji="0" lang="en-US" sz="2400" b="0"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a:t>
            </a:r>
            <a:r>
              <a:rPr kumimoji="0" lang="en-US" sz="2400" b="0" i="1" u="none" strike="noStrike" cap="none" normalizeH="0" baseline="0" smtClean="0">
                <a:ln>
                  <a:noFill/>
                </a:ln>
                <a:solidFill>
                  <a:srgbClr val="00B050"/>
                </a:solidFill>
                <a:effectLst/>
                <a:latin typeface="Times New Roman" pitchFamily="18" charset="0"/>
                <a:ea typeface="Times New Roman" pitchFamily="18" charset="0"/>
                <a:cs typeface="Times New Roman" pitchFamily="18" charset="0"/>
              </a:rPr>
              <a:t> </a:t>
            </a:r>
            <a:r>
              <a:rPr kumimoji="0" lang="vi-VN" sz="2400" b="0"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Em hãy </a:t>
            </a:r>
            <a:r>
              <a:rPr kumimoji="0" lang="en-US" sz="2400" b="0"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nêu những biểu hiện chưa siêng năng, kiên trì của bản thân và lập – thực hiện kế hoạch để khắc phục nhược điểm này.</a:t>
            </a:r>
            <a:endParaRPr kumimoji="0" lang="en-US" sz="3200" b="0" i="0" u="none" strike="noStrike" cap="none" normalizeH="0" baseline="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grpSp>
        <p:nvGrpSpPr>
          <p:cNvPr id="3" name="Group 2"/>
          <p:cNvGrpSpPr/>
          <p:nvPr/>
        </p:nvGrpSpPr>
        <p:grpSpPr>
          <a:xfrm>
            <a:off x="919627" y="578106"/>
            <a:ext cx="10357973" cy="5604731"/>
            <a:chOff x="839417" y="578106"/>
            <a:chExt cx="5064981" cy="5604731"/>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4"/>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smtClean="0">
                  <a:solidFill>
                    <a:srgbClr val="0000FF"/>
                  </a:solidFill>
                  <a:latin typeface="Times New Roman" pitchFamily="18" charset="0"/>
                  <a:ea typeface="Helvetica Neue"/>
                  <a:cs typeface="Times New Roman" pitchFamily="18" charset="0"/>
                </a:rPr>
                <a:t>Sắm vai tình huống về siêng năng, kiên trì </a:t>
              </a:r>
            </a:p>
          </p:txBody>
        </p:sp>
      </p:gr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5120759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Xin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chào</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và</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hẹn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gặp</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lại</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2" name="Group 2"/>
          <p:cNvGrpSpPr/>
          <p:nvPr/>
        </p:nvGrpSpPr>
        <p:grpSpPr>
          <a:xfrm>
            <a:off x="919627" y="578106"/>
            <a:ext cx="5064981" cy="5604731"/>
            <a:chOff x="839417" y="578106"/>
            <a:chExt cx="5064981" cy="5604731"/>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smtClean="0">
                  <a:solidFill>
                    <a:srgbClr val="0000FF"/>
                  </a:solidFill>
                  <a:latin typeface="Times New Roman" pitchFamily="18" charset="0"/>
                  <a:ea typeface="Helvetica Neue"/>
                  <a:cs typeface="Times New Roman" pitchFamily="18" charset="0"/>
                </a:rPr>
                <a:t>Bài</a:t>
              </a:r>
              <a:r>
                <a:rPr lang="en-US" altLang="en-US" sz="4400" b="1" smtClean="0">
                  <a:solidFill>
                    <a:srgbClr val="0000FF"/>
                  </a:solidFill>
                  <a:latin typeface="Times New Roman" pitchFamily="18" charset="0"/>
                  <a:ea typeface="Helvetica Neue"/>
                  <a:cs typeface="Times New Roman" pitchFamily="18" charset="0"/>
                </a:rPr>
                <a:t> 3:</a:t>
              </a:r>
              <a:r>
                <a:rPr lang="en-US" altLang="en-US" sz="4400" b="1" smtClean="0">
                  <a:solidFill>
                    <a:srgbClr val="FF0000"/>
                  </a:solidFill>
                  <a:latin typeface="Times New Roman" pitchFamily="18" charset="0"/>
                  <a:ea typeface="Helvetica Neue"/>
                  <a:cs typeface="Times New Roman" pitchFamily="18" charset="0"/>
                </a:rPr>
                <a:t> </a:t>
              </a:r>
              <a:endParaRPr lang="en-US" altLang="en-US" sz="44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400" b="1" smtClean="0">
                  <a:solidFill>
                    <a:srgbClr val="0000FF"/>
                  </a:solidFill>
                  <a:latin typeface="Times New Roman" pitchFamily="18" charset="0"/>
                  <a:ea typeface="Helvetica Neue"/>
                  <a:cs typeface="Times New Roman" pitchFamily="18" charset="0"/>
                </a:rPr>
                <a:t>KNTT</a:t>
              </a:r>
              <a:endParaRPr lang="en-SG" altLang="en-US" sz="44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06633" y="-274224"/>
            <a:ext cx="13897706" cy="7552607"/>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2" name="TextBox 11"/>
          <p:cNvSpPr txBox="1">
            <a:spLocks noChangeArrowheads="1"/>
          </p:cNvSpPr>
          <p:nvPr/>
        </p:nvSpPr>
        <p:spPr bwMode="auto">
          <a:xfrm>
            <a:off x="1673608" y="510251"/>
            <a:ext cx="850789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FontTx/>
              <a:buNone/>
            </a:pPr>
            <a:r>
              <a:rPr lang="en-US" altLang="en-US" sz="40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endParaRPr lang="en-US" altLang="en-US" sz="4000" b="1" dirty="0"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a:p>
            <a:pPr algn="ctr" fontAlgn="base">
              <a:lnSpc>
                <a:spcPct val="100000"/>
              </a:lnSpc>
              <a:spcBef>
                <a:spcPct val="0"/>
              </a:spcBef>
              <a:spcAft>
                <a:spcPct val="0"/>
              </a:spcAft>
              <a:buFontTx/>
              <a:buNone/>
            </a:pPr>
            <a:r>
              <a:rPr lang="en-US" altLang="en-US" sz="4000" b="1" smtClean="0">
                <a:solidFill>
                  <a:srgbClr val="FF0000"/>
                </a:solidFill>
                <a:latin typeface="Times New Roman" pitchFamily="18" charset="0"/>
                <a:ea typeface="微软雅黑" panose="020B0503020204020204" pitchFamily="34" charset="-122"/>
                <a:cs typeface="Times New Roman" pitchFamily="18" charset="0"/>
              </a:rPr>
              <a:t>AI NHANH HƠN</a:t>
            </a:r>
            <a:endParaRPr lang="it-IT" altLang="en-US" sz="4000" b="1" dirty="0">
              <a:solidFill>
                <a:srgbClr val="FF0000"/>
              </a:solidFill>
              <a:latin typeface="Times New Roman" pitchFamily="18" charset="0"/>
              <a:ea typeface="微软雅黑" panose="020B0503020204020204" pitchFamily="34" charset="-122"/>
              <a:cs typeface="Times New Roman" pitchFamily="18" charset="0"/>
            </a:endParaRPr>
          </a:p>
        </p:txBody>
      </p:sp>
      <p:pic>
        <p:nvPicPr>
          <p:cNvPr id="7" name="Shape 51"/>
          <p:cNvPicPr/>
          <p:nvPr/>
        </p:nvPicPr>
        <p:blipFill>
          <a:blip r:embed="rId3"/>
          <a:stretch>
            <a:fillRect/>
          </a:stretch>
        </p:blipFill>
        <p:spPr>
          <a:xfrm>
            <a:off x="1748588" y="1849434"/>
            <a:ext cx="8357937" cy="2515910"/>
          </a:xfrm>
          <a:prstGeom prst="rect">
            <a:avLst/>
          </a:prstGeom>
        </p:spPr>
      </p:pic>
      <p:sp>
        <p:nvSpPr>
          <p:cNvPr id="3" name="Rectangle 2"/>
          <p:cNvSpPr/>
          <p:nvPr/>
        </p:nvSpPr>
        <p:spPr>
          <a:xfrm>
            <a:off x="1492376" y="4471330"/>
            <a:ext cx="9558797" cy="1815882"/>
          </a:xfrm>
          <a:prstGeom prst="rect">
            <a:avLst/>
          </a:prstGeom>
        </p:spPr>
        <p:txBody>
          <a:bodyPr wrap="square">
            <a:spAutoFit/>
          </a:bodyPr>
          <a:lstStyle/>
          <a:p>
            <a:pPr lvl="0" fontAlgn="base"/>
            <a:r>
              <a:rPr lang="en-US" sz="2800" smtClean="0">
                <a:latin typeface="Times New Roman" pitchFamily="18" charset="0"/>
                <a:cs typeface="Times New Roman" pitchFamily="18" charset="0"/>
              </a:rPr>
              <a:t>1. Tìm những câu ca dao, tục ngữ nói về siêng năng, kiên trì. Ai tìm được nhanh và nhiều câu đúng hơn sẽ chiến thắng.</a:t>
            </a:r>
          </a:p>
          <a:p>
            <a:pPr lvl="0" fontAlgn="base"/>
            <a:r>
              <a:rPr lang="en-US" sz="2800" smtClean="0">
                <a:latin typeface="Times New Roman" pitchFamily="18" charset="0"/>
                <a:cs typeface="Times New Roman" pitchFamily="18" charset="0"/>
              </a:rPr>
              <a:t>2. Chia sẻ hiểu biết của em về ý nghĩa của những câu ca dao, tục ngữ đã tìm được</a:t>
            </a:r>
            <a:r>
              <a:rPr lang="vi-VN"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pic>
        <p:nvPicPr>
          <p:cNvPr id="8" name="Picture 7"/>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2" presetClass="entr" presetSubtype="8"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II.</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Khám</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phá</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err="1" smtClean="0">
                  <a:solidFill>
                    <a:srgbClr val="0000FF"/>
                  </a:solidFill>
                  <a:latin typeface="Times New Roman" pitchFamily="18" charset="0"/>
                  <a:ea typeface="Helvetica Neue"/>
                  <a:cs typeface="Times New Roman" pitchFamily="18" charset="0"/>
                </a:rPr>
                <a:t>Bài</a:t>
              </a:r>
              <a:r>
                <a:rPr lang="en-US" altLang="en-US" sz="3600" b="1" smtClean="0">
                  <a:solidFill>
                    <a:srgbClr val="0000FF"/>
                  </a:solidFill>
                  <a:latin typeface="Times New Roman" pitchFamily="18" charset="0"/>
                  <a:ea typeface="Helvetica Neue"/>
                  <a:cs typeface="Times New Roman" pitchFamily="18" charset="0"/>
                </a:rPr>
                <a:t> 3:</a:t>
              </a:r>
              <a:r>
                <a:rPr lang="en-US" altLang="en-US" sz="3600" b="1" smtClean="0">
                  <a:solidFill>
                    <a:srgbClr val="FF0000"/>
                  </a:solidFill>
                  <a:latin typeface="Times New Roman" pitchFamily="18" charset="0"/>
                  <a:ea typeface="Helvetica Neue"/>
                  <a:cs typeface="Times New Roman" pitchFamily="18" charset="0"/>
                </a:rPr>
                <a:t> </a:t>
              </a:r>
              <a:endParaRPr lang="en-US" altLang="en-US" sz="36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3600" b="1" smtClean="0">
                  <a:solidFill>
                    <a:srgbClr val="FF0000"/>
                  </a:solidFill>
                  <a:latin typeface="Times New Roman" pitchFamily="18" charset="0"/>
                  <a:ea typeface="Helvetica Neue"/>
                  <a:cs typeface="Times New Roman" pitchFamily="18" charset="0"/>
                </a:rPr>
                <a:t>SIÊNG NĂNG, KIÊN </a:t>
              </a:r>
              <a:r>
                <a:rPr lang="en-US" altLang="en-US" sz="3600" b="1" smtClean="0">
                  <a:solidFill>
                    <a:srgbClr val="FF0000"/>
                  </a:solidFill>
                  <a:latin typeface="Times New Roman" pitchFamily="18" charset="0"/>
                  <a:ea typeface="Helvetica Neue"/>
                  <a:cs typeface="Times New Roman" pitchFamily="18" charset="0"/>
                </a:rPr>
                <a:t>TRÌ</a:t>
              </a:r>
              <a:endParaRPr lang="en-US" altLang="en-US" sz="3600" b="1" smtClean="0">
                <a:solidFill>
                  <a:srgbClr val="FF0000"/>
                </a:solidFill>
                <a:latin typeface="Times New Roman" pitchFamily="18" charset="0"/>
                <a:ea typeface="Helvetica Neue"/>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37779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11" name="Rectangle 10"/>
          <p:cNvSpPr/>
          <p:nvPr/>
        </p:nvSpPr>
        <p:spPr>
          <a:xfrm>
            <a:off x="3108473" y="2566247"/>
            <a:ext cx="6035040" cy="1366528"/>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3600" b="1" dirty="0" smtClean="0">
                <a:solidFill>
                  <a:srgbClr val="FF0000"/>
                </a:solidFill>
                <a:latin typeface="Times New Roman" pitchFamily="18" charset="0"/>
                <a:ea typeface="Arial" panose="020B0604020202020204" pitchFamily="34" charset="0"/>
                <a:cs typeface="Times New Roman" pitchFamily="18" charset="0"/>
              </a:rPr>
              <a:t>1</a:t>
            </a:r>
            <a:r>
              <a:rPr lang="en-US" sz="3600" b="1" smtClean="0">
                <a:solidFill>
                  <a:srgbClr val="FF0000"/>
                </a:solidFill>
                <a:latin typeface="Times New Roman" pitchFamily="18" charset="0"/>
                <a:ea typeface="Arial" panose="020B0604020202020204" pitchFamily="34" charset="0"/>
                <a:cs typeface="Times New Roman" pitchFamily="18" charset="0"/>
              </a:rPr>
              <a:t>. Siêng năng, kiên trì </a:t>
            </a:r>
            <a:r>
              <a:rPr lang="vi-VN" sz="3600" b="1" smtClean="0">
                <a:solidFill>
                  <a:srgbClr val="FF0000"/>
                </a:solidFill>
                <a:latin typeface="Times New Roman" pitchFamily="18" charset="0"/>
                <a:ea typeface="Arial" panose="020B0604020202020204" pitchFamily="34" charset="0"/>
                <a:cs typeface="Times New Roman" pitchFamily="18" charset="0"/>
              </a:rPr>
              <a:t>và </a:t>
            </a:r>
            <a:r>
              <a:rPr lang="vi-VN" sz="3600" b="1" dirty="0">
                <a:solidFill>
                  <a:srgbClr val="FF0000"/>
                </a:solidFill>
                <a:latin typeface="Times New Roman" pitchFamily="18" charset="0"/>
                <a:ea typeface="Arial" panose="020B0604020202020204" pitchFamily="34" charset="0"/>
                <a:cs typeface="Times New Roman" pitchFamily="18" charset="0"/>
              </a:rPr>
              <a:t>biểu hiện </a:t>
            </a:r>
            <a:r>
              <a:rPr lang="vi-VN" sz="3600" b="1" dirty="0" smtClean="0">
                <a:solidFill>
                  <a:srgbClr val="FF0000"/>
                </a:solidFill>
                <a:latin typeface="Times New Roman" pitchFamily="18" charset="0"/>
                <a:ea typeface="Arial" panose="020B0604020202020204" pitchFamily="34" charset="0"/>
                <a:cs typeface="Times New Roman" pitchFamily="18" charset="0"/>
              </a:rPr>
              <a:t>c</a:t>
            </a:r>
            <a:r>
              <a:rPr lang="en-US" sz="3600" b="1" dirty="0">
                <a:solidFill>
                  <a:srgbClr val="FF0000"/>
                </a:solidFill>
                <a:latin typeface="Times New Roman" pitchFamily="18" charset="0"/>
                <a:ea typeface="Arial" panose="020B0604020202020204" pitchFamily="34" charset="0"/>
                <a:cs typeface="Times New Roman" pitchFamily="18" charset="0"/>
              </a:rPr>
              <a:t>ủ</a:t>
            </a:r>
            <a:r>
              <a:rPr lang="vi-VN" sz="3600" b="1" smtClean="0">
                <a:solidFill>
                  <a:srgbClr val="FF0000"/>
                </a:solidFill>
                <a:latin typeface="Times New Roman" pitchFamily="18" charset="0"/>
                <a:ea typeface="Arial" panose="020B0604020202020204" pitchFamily="34" charset="0"/>
                <a:cs typeface="Times New Roman" pitchFamily="18" charset="0"/>
              </a:rPr>
              <a:t>a </a:t>
            </a:r>
            <a:r>
              <a:rPr lang="en-US" sz="3600" b="1" smtClean="0">
                <a:solidFill>
                  <a:srgbClr val="FF0000"/>
                </a:solidFill>
                <a:latin typeface="Times New Roman" pitchFamily="18" charset="0"/>
                <a:ea typeface="Arial" panose="020B0604020202020204" pitchFamily="34" charset="0"/>
                <a:cs typeface="Times New Roman" pitchFamily="18" charset="0"/>
              </a:rPr>
              <a:t>Siêng năng, kiên trì </a:t>
            </a:r>
            <a:endParaRPr lang="en-US" sz="3600" u="none" strike="noStrike" spc="0" dirty="0">
              <a:solidFill>
                <a:srgbClr val="FF0000"/>
              </a:solidFill>
              <a:effectLst/>
              <a:latin typeface="Times New Roman" pitchFamily="18" charset="0"/>
              <a:ea typeface="Arial" panose="020B0604020202020204" pitchFamily="34" charset="0"/>
              <a:cs typeface="Times New Roman"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485030" y="1069596"/>
            <a:ext cx="10956898" cy="3862596"/>
          </a:xfrm>
          <a:prstGeom prst="rect">
            <a:avLst/>
          </a:prstGeom>
        </p:spPr>
        <p:txBody>
          <a:bodyPr wrap="square">
            <a:spAutoFit/>
          </a:bodyPr>
          <a:lstStyle/>
          <a:p>
            <a:pPr indent="342900" algn="just">
              <a:spcAft>
                <a:spcPts val="200"/>
              </a:spcAft>
            </a:pPr>
            <a:r>
              <a:rPr lang="en-US" sz="2400" smtClean="0">
                <a:latin typeface="Times New Roman" pitchFamily="18" charset="0"/>
                <a:ea typeface="Arial" panose="020B0604020202020204" pitchFamily="34" charset="0"/>
                <a:cs typeface="Times New Roman" pitchFamily="18" charset="0"/>
              </a:rPr>
              <a:t>Mạc Đĩnh Chi là vị trạng nguyên nổi tiếng trong lịch sử Việt Nam. Vốn lanh lợi, thông minh, ham học nhưng nhà nghèo không được đi học, Mạc Đĩnh Chi thường phải tranh thủ ghé qua lớp học ở gần nhà, đứng ngoài cửa nghe thầy giảng. Ban ngày đi nhặt củi kiếm sống, tối về cậu lại lo ôn luyện, học bài. Nhà nghèo không có đèn, cậu bắt đom đóm bỏ vào vỏ trứng lấy ánh sáng để học. Không có giấy, cậu dùng lá để tập viết. Nhờ siêng năng, kiên trì, nỗ lực vượt qua mọi khó khăn để học tập, Mạc Đĩnh Chi đã thi đỗ Trạng nguyên – học vị Tiễn sĩ cao nhất.</a:t>
            </a:r>
          </a:p>
          <a:p>
            <a:pPr indent="342900" algn="r">
              <a:spcAft>
                <a:spcPts val="200"/>
              </a:spcAft>
            </a:pPr>
            <a:r>
              <a:rPr lang="en-US" sz="2400" smtClean="0">
                <a:latin typeface="Times New Roman" pitchFamily="18" charset="0"/>
                <a:cs typeface="Times New Roman" pitchFamily="18" charset="0"/>
              </a:rPr>
              <a:t>                                                    (Phỏng theo Các vị trạng nguyên, bảng nhân,</a:t>
            </a:r>
          </a:p>
          <a:p>
            <a:pPr indent="342900" algn="r">
              <a:spcAft>
                <a:spcPts val="200"/>
              </a:spcAft>
            </a:pPr>
            <a:r>
              <a:rPr lang="en-US" sz="2400" smtClean="0">
                <a:latin typeface="Times New Roman" pitchFamily="18" charset="0"/>
                <a:cs typeface="Times New Roman" pitchFamily="18" charset="0"/>
              </a:rPr>
              <a:t> thám hoa qua các triều đại phong kiến Việt Nam, </a:t>
            </a:r>
          </a:p>
          <a:p>
            <a:pPr indent="342900" algn="r">
              <a:spcAft>
                <a:spcPts val="200"/>
              </a:spcAft>
            </a:pPr>
            <a:r>
              <a:rPr lang="en-US" sz="2400" smtClean="0">
                <a:latin typeface="Times New Roman" pitchFamily="18" charset="0"/>
                <a:cs typeface="Times New Roman" pitchFamily="18" charset="0"/>
              </a:rPr>
              <a:t>NXB Văn hóa – Thông tin, 2006)</a:t>
            </a:r>
            <a:endParaRPr lang="en-US" sz="2400" dirty="0">
              <a:latin typeface="Times New Roman" pitchFamily="18" charset="0"/>
              <a:cs typeface="Times New Roman" pitchFamily="18" charset="0"/>
            </a:endParaRPr>
          </a:p>
        </p:txBody>
      </p:sp>
      <p:pic>
        <p:nvPicPr>
          <p:cNvPr id="9" name="Picture 8" descr="58PIC58PIC58PIC58PICHsaGKG559akDq_PIC2018.png"/>
          <p:cNvPicPr>
            <a:picLocks noChangeAspect="1"/>
          </p:cNvPicPr>
          <p:nvPr/>
        </p:nvPicPr>
        <p:blipFill>
          <a:blip r:embed="rId3"/>
          <a:stretch>
            <a:fillRect/>
          </a:stretch>
        </p:blipFill>
        <p:spPr bwMode="auto">
          <a:xfrm>
            <a:off x="433138" y="3882191"/>
            <a:ext cx="4876799" cy="277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New Roman" pitchFamily="18" charset="0"/>
                <a:ea typeface="Times New Roman" panose="02020603050405020304" pitchFamily="18" charset="0"/>
                <a:cs typeface="Times New Roman" pitchFamily="18" charset="0"/>
              </a:rPr>
              <a:t>PHIẾU BÀI TẬP</a:t>
            </a:r>
          </a:p>
          <a:p>
            <a:pPr algn="ctr"/>
            <a:r>
              <a:rPr lang="en-US" sz="3200" b="1" dirty="0">
                <a:solidFill>
                  <a:srgbClr val="FF0000"/>
                </a:solidFill>
                <a:latin typeface="Times New Roman" pitchFamily="18" charset="0"/>
                <a:ea typeface="Times New Roman" panose="02020603050405020304" pitchFamily="18" charset="0"/>
                <a:cs typeface="Times New Roman" pitchFamily="18" charset="0"/>
              </a:rPr>
              <a:t>(</a:t>
            </a:r>
            <a:r>
              <a:rPr lang="en-US" sz="3200" b="1" dirty="0" smtClean="0">
                <a:solidFill>
                  <a:srgbClr val="FF0000"/>
                </a:solidFill>
                <a:latin typeface="Times New Roman" pitchFamily="18" charset="0"/>
                <a:ea typeface="Times New Roman" panose="02020603050405020304" pitchFamily="18" charset="0"/>
                <a:cs typeface="Times New Roman" pitchFamily="18" charset="0"/>
              </a:rPr>
              <a:t>THẢO LUẬN NHÓM)</a:t>
            </a:r>
            <a:endParaRPr lang="en-US" sz="3200" b="1" dirty="0">
              <a:solidFill>
                <a:srgbClr val="FF0000"/>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itchFamily="18" charset="0"/>
                <a:ea typeface="Times New Roman" panose="02020603050405020304" pitchFamily="18" charset="0"/>
                <a:cs typeface="Times New Roman" pitchFamily="18" charset="0"/>
              </a:rPr>
              <a:t> </a:t>
            </a:r>
          </a:p>
        </p:txBody>
      </p:sp>
      <p:cxnSp>
        <p:nvCxnSpPr>
          <p:cNvPr id="7" name="Straight Arrow Connector 6">
            <a:extLst>
              <a:ext uri="{FF2B5EF4-FFF2-40B4-BE49-F238E27FC236}">
                <a16:creationId xmlns=""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u="sng" smtClean="0">
                <a:solidFill>
                  <a:schemeClr val="tx1"/>
                </a:solidFill>
                <a:latin typeface="Times New Roman" pitchFamily="18" charset="0"/>
                <a:cs typeface="Times New Roman" pitchFamily="18" charset="0"/>
              </a:rPr>
              <a:t>Câu 1</a:t>
            </a:r>
            <a:r>
              <a:rPr lang="en-US" sz="2800" b="1" smtClean="0">
                <a:solidFill>
                  <a:schemeClr val="tx1"/>
                </a:solidFill>
                <a:latin typeface="Times New Roman" pitchFamily="18" charset="0"/>
                <a:cs typeface="Times New Roman" pitchFamily="18" charset="0"/>
              </a:rPr>
              <a:t>: </a:t>
            </a:r>
            <a:r>
              <a:rPr lang="en-US" sz="2800" smtClean="0">
                <a:solidFill>
                  <a:schemeClr val="tx1"/>
                </a:solidFill>
                <a:latin typeface="Times New Roman" pitchFamily="18" charset="0"/>
                <a:cs typeface="Times New Roman" pitchFamily="18" charset="0"/>
              </a:rPr>
              <a:t>Mạc Đĩnh Chi đã nỗ lực như thế nào để thi đỗ Trạng nguyên?</a:t>
            </a:r>
          </a:p>
        </p:txBody>
      </p:sp>
      <p:sp>
        <p:nvSpPr>
          <p:cNvPr id="9" name="Rectangle: Rounded Corners 15">
            <a:extLst>
              <a:ext uri="{FF2B5EF4-FFF2-40B4-BE49-F238E27FC236}">
                <a16:creationId xmlns="" xmlns:a16="http://schemas.microsoft.com/office/drawing/2014/main" id="{F00E3249-ACD5-4D11-8D94-2D016D6532E8}"/>
              </a:ext>
            </a:extLst>
          </p:cNvPr>
          <p:cNvSpPr/>
          <p:nvPr/>
        </p:nvSpPr>
        <p:spPr>
          <a:xfrm>
            <a:off x="8265214" y="2194805"/>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u="sng" smtClean="0">
                <a:solidFill>
                  <a:schemeClr val="tx1"/>
                </a:solidFill>
                <a:latin typeface="Times New Roman" pitchFamily="18" charset="0"/>
                <a:cs typeface="Times New Roman" pitchFamily="18" charset="0"/>
              </a:rPr>
              <a:t>Câu 2</a:t>
            </a:r>
            <a:r>
              <a:rPr lang="en-US" sz="2800" smtClean="0">
                <a:solidFill>
                  <a:schemeClr val="tx1"/>
                </a:solidFill>
                <a:latin typeface="Times New Roman" pitchFamily="18" charset="0"/>
                <a:cs typeface="Times New Roman" pitchFamily="18" charset="0"/>
              </a:rPr>
              <a:t>: Em hiểu thế nào là siêng năng, kiên trì?</a:t>
            </a: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smtClean="0">
                <a:solidFill>
                  <a:srgbClr val="000000"/>
                </a:solidFill>
                <a:latin typeface="Times New Roman" panose="02020603050405020304" pitchFamily="18" charset="0"/>
                <a:ea typeface="Times New Roman" panose="02020603050405020304" pitchFamily="18" charset="0"/>
              </a:rPr>
              <a:t>.............................................................................................................................................................................................................................................................</a:t>
            </a:r>
          </a:p>
        </p:txBody>
      </p:sp>
      <p:sp>
        <p:nvSpPr>
          <p:cNvPr id="13" name="Rectangle: Rounded Corners 25">
            <a:extLst>
              <a:ext uri="{FF2B5EF4-FFF2-40B4-BE49-F238E27FC236}">
                <a16:creationId xmlns="" xmlns:a16="http://schemas.microsoft.com/office/drawing/2014/main" id="{80C22BBF-9AA1-43CF-8D6D-95361CBA2933}"/>
              </a:ext>
            </a:extLst>
          </p:cNvPr>
          <p:cNvSpPr/>
          <p:nvPr/>
        </p:nvSpPr>
        <p:spPr>
          <a:xfrm>
            <a:off x="8386734" y="4629727"/>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1" name="Picture 20"/>
          <p:cNvPicPr>
            <a:picLocks noChangeAspect="1"/>
          </p:cNvPicPr>
          <p:nvPr/>
        </p:nvPicPr>
        <p:blipFill>
          <a:blip r:embed="rId2"/>
          <a:stretch>
            <a:fillRect/>
          </a:stretch>
        </p:blipFill>
        <p:spPr>
          <a:xfrm>
            <a:off x="10936762" y="0"/>
            <a:ext cx="1255238" cy="937524"/>
          </a:xfrm>
          <a:prstGeom prst="rect">
            <a:avLst/>
          </a:prstGeom>
        </p:spPr>
      </p:pic>
      <p:pic>
        <p:nvPicPr>
          <p:cNvPr id="20" name="Ảnh 19" descr="pngtree-book-pencil-border-illustration-png-image_4506758.jpg"/>
          <p:cNvPicPr>
            <a:picLocks noChangeAspect="1"/>
          </p:cNvPicPr>
          <p:nvPr/>
        </p:nvPicPr>
        <p:blipFill>
          <a:blip r:embed="rId3" cstate="print"/>
          <a:stretch>
            <a:fillRect/>
          </a:stretch>
        </p:blipFill>
        <p:spPr>
          <a:xfrm>
            <a:off x="4780547" y="2181727"/>
            <a:ext cx="3352800" cy="4676273"/>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New Roman" pitchFamily="18" charset="0"/>
                <a:ea typeface="Times New Roman" panose="02020603050405020304" pitchFamily="18" charset="0"/>
                <a:cs typeface="Times New Roman" pitchFamily="18" charset="0"/>
              </a:rPr>
              <a:t>PHIẾU BÀI TẬP</a:t>
            </a:r>
          </a:p>
          <a:p>
            <a:pPr algn="ctr"/>
            <a:r>
              <a:rPr lang="en-US" sz="3200" b="1" dirty="0">
                <a:solidFill>
                  <a:srgbClr val="FF0000"/>
                </a:solidFill>
                <a:latin typeface="Times New Roman" pitchFamily="18" charset="0"/>
                <a:ea typeface="Times New Roman" panose="02020603050405020304" pitchFamily="18" charset="0"/>
                <a:cs typeface="Times New Roman" pitchFamily="18" charset="0"/>
              </a:rPr>
              <a:t>(</a:t>
            </a:r>
            <a:r>
              <a:rPr lang="en-US" sz="3200" b="1" dirty="0" smtClean="0">
                <a:solidFill>
                  <a:srgbClr val="FF0000"/>
                </a:solidFill>
                <a:latin typeface="Times New Roman" pitchFamily="18" charset="0"/>
                <a:ea typeface="Times New Roman" panose="02020603050405020304" pitchFamily="18" charset="0"/>
                <a:cs typeface="Times New Roman" pitchFamily="18" charset="0"/>
              </a:rPr>
              <a:t>THẢO LUẬN NHÓM)</a:t>
            </a:r>
            <a:endParaRPr lang="en-US" sz="3200" b="1" dirty="0">
              <a:solidFill>
                <a:srgbClr val="FF0000"/>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u="sng" smtClean="0">
                <a:solidFill>
                  <a:schemeClr val="tx1"/>
                </a:solidFill>
                <a:latin typeface="Times New Roman" pitchFamily="18" charset="0"/>
                <a:cs typeface="Times New Roman" pitchFamily="18" charset="0"/>
              </a:rPr>
              <a:t>Câu 1</a:t>
            </a:r>
            <a:r>
              <a:rPr lang="en-US" sz="2800" b="1" smtClean="0">
                <a:solidFill>
                  <a:schemeClr val="tx1"/>
                </a:solidFill>
                <a:latin typeface="Times New Roman" pitchFamily="18" charset="0"/>
                <a:cs typeface="Times New Roman" pitchFamily="18" charset="0"/>
              </a:rPr>
              <a:t>: </a:t>
            </a:r>
            <a:r>
              <a:rPr lang="en-US" sz="2800" smtClean="0">
                <a:solidFill>
                  <a:schemeClr val="tx1"/>
                </a:solidFill>
                <a:latin typeface="Times New Roman" pitchFamily="18" charset="0"/>
                <a:cs typeface="Times New Roman" pitchFamily="18" charset="0"/>
              </a:rPr>
              <a:t>Mạc Đĩnh Chi đã nỗ lực như thế nào để thi đỗ Trạng nguyên?</a:t>
            </a:r>
          </a:p>
        </p:txBody>
      </p:sp>
      <p:sp>
        <p:nvSpPr>
          <p:cNvPr id="9" name="Rectangle: Rounded Corners 15">
            <a:extLst>
              <a:ext uri="{FF2B5EF4-FFF2-40B4-BE49-F238E27FC236}">
                <a16:creationId xmlns="" xmlns:a16="http://schemas.microsoft.com/office/drawing/2014/main" id="{F00E3249-ACD5-4D11-8D94-2D016D6532E8}"/>
              </a:ext>
            </a:extLst>
          </p:cNvPr>
          <p:cNvSpPr/>
          <p:nvPr/>
        </p:nvSpPr>
        <p:spPr>
          <a:xfrm>
            <a:off x="8265214" y="2194805"/>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u="sng" smtClean="0">
                <a:solidFill>
                  <a:schemeClr val="tx1"/>
                </a:solidFill>
                <a:latin typeface="Times New Roman" pitchFamily="18" charset="0"/>
                <a:cs typeface="Times New Roman" pitchFamily="18" charset="0"/>
              </a:rPr>
              <a:t>Câu 2</a:t>
            </a:r>
            <a:r>
              <a:rPr lang="en-US" sz="2800" smtClean="0">
                <a:solidFill>
                  <a:schemeClr val="tx1"/>
                </a:solidFill>
                <a:latin typeface="Times New Roman" pitchFamily="18" charset="0"/>
                <a:cs typeface="Times New Roman" pitchFamily="18" charset="0"/>
              </a:rPr>
              <a:t>: Em hiểu thế nào là siêng năng, kiên trì?</a:t>
            </a: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 xmlns:a16="http://schemas.microsoft.com/office/drawing/2014/main" id="{7FC44327-CEE4-4E8B-92C5-96305680DC6A}"/>
              </a:ext>
            </a:extLst>
          </p:cNvPr>
          <p:cNvSpPr/>
          <p:nvPr/>
        </p:nvSpPr>
        <p:spPr>
          <a:xfrm>
            <a:off x="288758" y="4154905"/>
            <a:ext cx="5229726" cy="259687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smtClean="0">
                <a:solidFill>
                  <a:schemeClr val="tx1"/>
                </a:solidFill>
                <a:latin typeface="Times New Roman" pitchFamily="18" charset="0"/>
                <a:cs typeface="Times New Roman" pitchFamily="18" charset="0"/>
              </a:rPr>
              <a:t>Mạc Đĩnh Chi đã nỗ lực để thi đỗ Trạng nguyên</a:t>
            </a:r>
            <a:r>
              <a:rPr lang="en-US" sz="2000" i="1" smtClean="0">
                <a:solidFill>
                  <a:srgbClr val="000000"/>
                </a:solidFill>
                <a:latin typeface="Times New Roman" panose="02020603050405020304" pitchFamily="18" charset="0"/>
              </a:rPr>
              <a:t>: Tranh thủ ghé qua lớp học ở gần nhà, đứng ngoài cửa nghe thầy giảng, ngày nhặt củi tối về cậu lại lo ôn luyện, học bài, bắt đom đóm bỏ vào vỏ trứng lấy ánh sáng để học, dùng lá để tập viết</a:t>
            </a:r>
            <a:r>
              <a:rPr lang="en-US" sz="2000" i="1" smtClean="0">
                <a:solidFill>
                  <a:srgbClr val="000000"/>
                </a:solidFill>
                <a:latin typeface="Times New Roman" panose="02020603050405020304" pitchFamily="18" charset="0"/>
                <a:ea typeface="Times New Roman" panose="02020603050405020304" pitchFamily="18" charset="0"/>
              </a:rPr>
              <a:t>.</a:t>
            </a:r>
            <a:endParaRPr lang="en-US" sz="2000" i="1" dirty="0" smtClean="0">
              <a:solidFill>
                <a:srgbClr val="000000"/>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 xmlns:a16="http://schemas.microsoft.com/office/drawing/2014/main" id="{80C22BBF-9AA1-43CF-8D6D-95361CBA2933}"/>
              </a:ext>
            </a:extLst>
          </p:cNvPr>
          <p:cNvSpPr/>
          <p:nvPr/>
        </p:nvSpPr>
        <p:spPr>
          <a:xfrm>
            <a:off x="6632954" y="4138863"/>
            <a:ext cx="5559046" cy="240631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Times New Roman" panose="02020603050405020304" pitchFamily="18" charset="0"/>
                <a:ea typeface="Times New Roman" panose="02020603050405020304" pitchFamily="18" charset="0"/>
              </a:rPr>
              <a:t>Siêng năng, kiên trì là đức tính của con người biểu hiện ở sự cần cù, tự giác, miệt mài, làm việc thường xuyên và đều đặn.</a:t>
            </a:r>
            <a:endParaRPr lang="en-US" sz="2400" dirty="0">
              <a:solidFill>
                <a:schemeClr val="tx1"/>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 xmlns:a16="http://schemas.microsoft.com/office/drawing/2014/main" id="{06C6F0E5-34EA-4A9B-B75B-08619F47AE1E}"/>
              </a:ext>
            </a:extLst>
          </p:cNvPr>
          <p:cNvCxnSpPr>
            <a:cxnSpLocks/>
          </p:cNvCxnSpPr>
          <p:nvPr/>
        </p:nvCxnSpPr>
        <p:spPr>
          <a:xfrm>
            <a:off x="9667964" y="3961039"/>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1848649" y="729673"/>
            <a:ext cx="8283243" cy="4662046"/>
          </a:xfrm>
          <a:prstGeom prst="rect">
            <a:avLst/>
          </a:prstGeom>
        </p:spPr>
      </p:pic>
      <p:sp>
        <p:nvSpPr>
          <p:cNvPr id="14" name="Text Box 5"/>
          <p:cNvSpPr txBox="1">
            <a:spLocks noChangeArrowheads="1"/>
          </p:cNvSpPr>
          <p:nvPr/>
        </p:nvSpPr>
        <p:spPr bwMode="auto">
          <a:xfrm>
            <a:off x="3326804" y="1269554"/>
            <a:ext cx="5957455" cy="2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i="1" smtClean="0"/>
              <a:t>- Siêng năng là tính cách làm việc tự giác, cần cù, chịu khó, thường xuyên của con người.</a:t>
            </a:r>
            <a:endParaRPr lang="en-US" smtClean="0"/>
          </a:p>
          <a:p>
            <a:pPr>
              <a:buNone/>
            </a:pPr>
            <a:r>
              <a:rPr lang="en-US" i="1" smtClean="0"/>
              <a:t>- Kiên trì là tính cách làm việc tự giác, miệt mài, quyết tâm, bền bỉ đến cùng dù gặp khó khăn, trở ngại của con người.</a:t>
            </a:r>
            <a:endParaRPr lang="en-US"/>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7054</TotalTime>
  <Words>1553</Words>
  <Application>Microsoft Office PowerPoint</Application>
  <PresentationFormat>Custom</PresentationFormat>
  <Paragraphs>138</Paragraphs>
  <Slides>28</Slides>
  <Notes>6</Notes>
  <HiddenSlides>0</HiddenSlides>
  <MMClips>1</MMClips>
  <ScaleCrop>false</ScaleCrop>
  <HeadingPairs>
    <vt:vector size="4" baseType="variant">
      <vt:variant>
        <vt:lpstr>Theme</vt:lpstr>
      </vt:variant>
      <vt:variant>
        <vt:i4>4</vt:i4>
      </vt:variant>
      <vt:variant>
        <vt:lpstr>Slide Titles</vt:lpstr>
      </vt:variant>
      <vt:variant>
        <vt:i4>28</vt:i4>
      </vt:variant>
    </vt:vector>
  </HeadingPairs>
  <TitlesOfParts>
    <vt:vector size="32" baseType="lpstr">
      <vt:lpstr>Office Theme</vt:lpstr>
      <vt:lpstr>1_Office Theme</vt:lpstr>
      <vt:lpstr>2_Office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213</cp:revision>
  <dcterms:created xsi:type="dcterms:W3CDTF">2021-06-28T15:32:15Z</dcterms:created>
  <dcterms:modified xsi:type="dcterms:W3CDTF">2022-10-08T12:59:28Z</dcterms:modified>
</cp:coreProperties>
</file>