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5"/>
  </p:notesMasterIdLst>
  <p:sldIdLst>
    <p:sldId id="256" r:id="rId6"/>
    <p:sldId id="268" r:id="rId7"/>
    <p:sldId id="399" r:id="rId8"/>
    <p:sldId id="257" r:id="rId9"/>
    <p:sldId id="264" r:id="rId10"/>
    <p:sldId id="612" r:id="rId11"/>
    <p:sldId id="258" r:id="rId12"/>
    <p:sldId id="600" r:id="rId13"/>
    <p:sldId id="261" r:id="rId14"/>
    <p:sldId id="401" r:id="rId15"/>
    <p:sldId id="368" r:id="rId16"/>
    <p:sldId id="601" r:id="rId17"/>
    <p:sldId id="602" r:id="rId18"/>
    <p:sldId id="603" r:id="rId19"/>
    <p:sldId id="403" r:id="rId20"/>
    <p:sldId id="404" r:id="rId21"/>
    <p:sldId id="587" r:id="rId22"/>
    <p:sldId id="588" r:id="rId23"/>
    <p:sldId id="594" r:id="rId24"/>
    <p:sldId id="322" r:id="rId25"/>
    <p:sldId id="606" r:id="rId26"/>
    <p:sldId id="608" r:id="rId27"/>
    <p:sldId id="574" r:id="rId28"/>
    <p:sldId id="595" r:id="rId29"/>
    <p:sldId id="609" r:id="rId30"/>
    <p:sldId id="611" r:id="rId31"/>
    <p:sldId id="597" r:id="rId32"/>
    <p:sldId id="598" r:id="rId33"/>
    <p:sldId id="5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t>
        <a:bodyPr/>
        <a:lstStyle/>
        <a:p>
          <a:endParaRPr lang="vi-VN"/>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vi-VN"/>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vi-VN"/>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vi-VN"/>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3: Trong các trường hợp trên các bạn C,H,Q,N đã phải chịu những hậu quả gì? Em hãy nêu những tác hại của bạo lực học đường theo gợi ý dưới đây:</a:t>
          </a: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t>
        <a:bodyPr/>
        <a:lstStyle/>
        <a:p>
          <a:endParaRPr lang="vi-VN"/>
        </a:p>
      </dgm:t>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1">
        <dgm:presLayoutVars>
          <dgm:bulletEnabled val="1"/>
        </dgm:presLayoutVars>
      </dgm:prSet>
      <dgm:spPr/>
      <dgm:t>
        <a:bodyPr/>
        <a:lstStyle/>
        <a:p>
          <a:endParaRPr lang="vi-VN"/>
        </a:p>
      </dgm:t>
    </dgm:pt>
  </dgm:ptLst>
  <dgm:cxnLst>
    <dgm:cxn modelId="{95EEFC61-EA17-45B0-AB2A-441450CD1225}"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217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3: Trong các trường hợp trên các bạn C,H,Q,N đã phải chịu những hậu quả gì? Em hãy nêu những tác hại của bạo lực học đường theo gợi ý dưới đây:</a:t>
          </a: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4737" y="0"/>
        <a:ext cx="7007862" cy="4902171"/>
      </dsp:txXfrm>
    </dsp:sp>
    <dsp:sp modelId="{2AAACA77-E4A0-4E99-9F03-72ED26BB7B73}">
      <dsp:nvSpPr>
        <dsp:cNvPr id="0" name=""/>
        <dsp:cNvSpPr/>
      </dsp:nvSpPr>
      <dsp:spPr>
        <a:xfrm>
          <a:off x="490217" y="490217"/>
          <a:ext cx="1874520" cy="39217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94A06-C263-464F-A53F-C4A0A8B7D892}" type="slidenum">
              <a:rPr lang="en-US" smtClean="0"/>
              <a:t>1</a:t>
            </a:fld>
            <a:endParaRPr lang="en-US"/>
          </a:p>
        </p:txBody>
      </p:sp>
    </p:spTree>
    <p:extLst>
      <p:ext uri="{BB962C8B-B14F-4D97-AF65-F5344CB8AC3E}">
        <p14:creationId xmlns:p14="http://schemas.microsoft.com/office/powerpoint/2010/main" val="237118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9</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8/2/2023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1.jpeg"/><Relationship Id="rId5" Type="http://schemas.microsoft.com/office/2007/relationships/hdphoto" Target="../media/hdphoto1.wdp"/><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7.emf"/><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9.jpeg"/><Relationship Id="rId5" Type="http://schemas.openxmlformats.org/officeDocument/2006/relationships/diagramData" Target="../diagrams/data1.xml"/><Relationship Id="rId10" Type="http://schemas.openxmlformats.org/officeDocument/2006/relationships/image" Target="../media/image18.jpeg"/><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9.jpeg"/><Relationship Id="rId5" Type="http://schemas.openxmlformats.org/officeDocument/2006/relationships/diagramData" Target="../diagrams/data2.xml"/><Relationship Id="rId10" Type="http://schemas.openxmlformats.org/officeDocument/2006/relationships/image" Target="../media/image18.jpeg"/><Relationship Id="rId4" Type="http://schemas.openxmlformats.org/officeDocument/2006/relationships/image" Target="../media/image6.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TÔ VĨNH DIỆN</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smtClean="0">
                <a:latin typeface="Times New Roman" panose="02020603050405020304" pitchFamily="18" charset="0"/>
                <a:ea typeface="宋体" panose="02010600030101010101" pitchFamily="2" charset="-122"/>
                <a:cs typeface="Times New Roman" panose="02020603050405020304" pitchFamily="18" charset="0"/>
              </a:rPr>
              <a:t>VĂN SỬ-ĐỊA-GDCD</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smtClean="0">
                <a:solidFill>
                  <a:srgbClr val="FF0000"/>
                </a:solidFill>
              </a:rPr>
              <a:t>đường</a:t>
            </a:r>
            <a:r>
              <a:rPr lang="en-US" sz="4400" b="1" dirty="0" smtClean="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smtClean="0">
                <a:solidFill>
                  <a:schemeClr val="tx1"/>
                </a:solidFill>
              </a:rPr>
              <a:t>Nhóm 1: </a:t>
            </a:r>
            <a:r>
              <a:rPr lang="de-DE" sz="2400" dirty="0" smtClean="0">
                <a:solidFill>
                  <a:schemeClr val="tx1"/>
                </a:solidFill>
              </a:rPr>
              <a:t>Đọc </a:t>
            </a:r>
            <a:r>
              <a:rPr lang="de-DE" sz="2400" dirty="0">
                <a:solidFill>
                  <a:schemeClr val="tx1"/>
                </a:solidFill>
              </a:rPr>
              <a:t>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207008"/>
        </p:xfrm>
        <a:graphic>
          <a:graphicData uri="http://schemas.openxmlformats.org/drawingml/2006/table">
            <a:tbl>
              <a:tblPr firstRow="1" firstCol="1" bandRow="1">
                <a:tableStyleId>{5C22544A-7EE6-4342-B048-85BDC9FD1C3A}</a:tableStyleId>
              </a:tblPr>
              <a:tblGrid>
                <a:gridCol w="1129017"/>
                <a:gridCol w="1129017"/>
                <a:gridCol w="1129017"/>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lang="en-US" sz="2000" dirty="0" smtClean="0">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207008"/>
        </p:xfrm>
        <a:graphic>
          <a:graphicData uri="http://schemas.openxmlformats.org/drawingml/2006/table">
            <a:tbl>
              <a:tblPr firstRow="1" firstCol="1" bandRow="1">
                <a:tableStyleId>{5C22544A-7EE6-4342-B048-85BDC9FD1C3A}</a:tableStyleId>
              </a:tblPr>
              <a:tblGrid>
                <a:gridCol w="1107264"/>
                <a:gridCol w="1107264"/>
                <a:gridCol w="1107264"/>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smtClean="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a:t>
            </a:r>
            <a:r>
              <a:rPr lang="nl-NL" sz="2400" dirty="0" smtClean="0">
                <a:solidFill>
                  <a:schemeClr val="tx1"/>
                </a:solidFill>
              </a:rPr>
              <a:t> </a:t>
            </a:r>
            <a:r>
              <a:rPr lang="nl-NL" sz="2400" dirty="0">
                <a:solidFill>
                  <a:schemeClr val="tx1"/>
                </a:solidFill>
              </a:rPr>
              <a:t>Em cần kết bạn với những bạn tốt; trang bị cho bản thân những kiến thức, kĩ năng liên quan đến bạo lực học đường; thông bảo cho giáo viên hoặc những người lớn </a:t>
            </a:r>
            <a:r>
              <a:rPr lang="nl-NL" sz="2400" dirty="0" smtClean="0">
                <a:solidFill>
                  <a:schemeClr val="tx1"/>
                </a:solidFill>
              </a:rPr>
              <a:t>đáng </a:t>
            </a:r>
            <a:r>
              <a:rPr lang="nl-NL" sz="2400" dirty="0">
                <a:solidFill>
                  <a:schemeClr val="tx1"/>
                </a:solidFill>
              </a:rPr>
              <a:t>tin cậy khi phát hiện nguy cơ bạo lực học đường; rời khỏi những nơi có nguy cơ </a:t>
            </a:r>
            <a:r>
              <a:rPr lang="nl-NL" sz="2400" dirty="0" smtClean="0">
                <a:solidFill>
                  <a:schemeClr val="tx1"/>
                </a:solidFill>
              </a:rPr>
              <a:t>xảy </a:t>
            </a:r>
            <a:r>
              <a:rPr lang="nl-NL" sz="2400" dirty="0">
                <a:solidFill>
                  <a:schemeClr val="tx1"/>
                </a:solidFill>
              </a:rPr>
              <a:t>ra bạo lực học đường;...</a:t>
            </a:r>
            <a:endParaRPr lang="vi-VN" sz="2400" dirty="0">
              <a:solidFill>
                <a:schemeClr val="tx1"/>
              </a:solidFill>
            </a:endParaRPr>
          </a:p>
          <a:p>
            <a:r>
              <a:rPr lang="nl-NL" sz="2400" dirty="0">
                <a:solidFill>
                  <a:schemeClr val="tx1"/>
                </a:solidFill>
              </a:rPr>
              <a:t> </a:t>
            </a:r>
            <a:r>
              <a:rPr lang="nl-NL" sz="2400" dirty="0" smtClean="0">
                <a:solidFill>
                  <a:schemeClr val="tx1"/>
                </a:solidFill>
              </a:rPr>
              <a:t>- </a:t>
            </a:r>
            <a:r>
              <a:rPr lang="nl-NL" sz="2400" dirty="0">
                <a:solidFill>
                  <a:schemeClr val="tx1"/>
                </a:solidFill>
              </a:rPr>
              <a:t>Em cần tránh: kết bạn với những bạn xấu; tỏ thái độ tiêu cực với bạn bè; tụ tập ở những nơi có nguy cơ xảy ra bạo lực học </a:t>
            </a:r>
            <a:r>
              <a:rPr lang="nl-NL" sz="2400" dirty="0" smtClean="0">
                <a:solidFill>
                  <a:schemeClr val="tx1"/>
                </a:solidFill>
              </a:rPr>
              <a:t>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a:t>
            </a:r>
            <a:r>
              <a:rPr lang="nl-NL" sz="2800" dirty="0" smtClean="0">
                <a:solidFill>
                  <a:schemeClr val="tx1"/>
                </a:solidFill>
              </a:rPr>
              <a:t> </a:t>
            </a:r>
            <a:r>
              <a:rPr lang="nl-NL" sz="2800" dirty="0">
                <a:solidFill>
                  <a:schemeClr val="tx1"/>
                </a:solidFill>
              </a:rPr>
              <a:t>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a:t>
            </a:r>
            <a:r>
              <a:rPr lang="nl-NL" sz="2800" dirty="0" smtClean="0">
                <a:solidFill>
                  <a:schemeClr val="tx1"/>
                </a:solidFill>
              </a:rPr>
              <a:t>- </a:t>
            </a:r>
            <a:r>
              <a:rPr lang="nl-NL" sz="2800" dirty="0">
                <a:solidFill>
                  <a:schemeClr val="tx1"/>
                </a:solidFill>
              </a:rPr>
              <a:t>Em cần tránh: tỏ thái độ khiêu khích, thách thức; sử dụng hành vi bạo lực để đáp </a:t>
            </a:r>
            <a:r>
              <a:rPr lang="nl-NL" sz="2800" dirty="0" smtClean="0">
                <a:solidFill>
                  <a:schemeClr val="tx1"/>
                </a:solidFill>
              </a:rPr>
              <a:t>trả; </a:t>
            </a: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smtClean="0">
                <a:solidFill>
                  <a:schemeClr val="tx1"/>
                </a:solidFill>
              </a:rPr>
              <a:t>bảo</a:t>
            </a:r>
            <a:r>
              <a:rPr lang="en-US" sz="2800" dirty="0" smtClean="0">
                <a:solidFill>
                  <a:schemeClr val="tx1"/>
                </a:solidFill>
              </a:rPr>
              <a:t> </a:t>
            </a:r>
            <a:r>
              <a:rPr lang="en-US" sz="2800" dirty="0">
                <a:solidFill>
                  <a:schemeClr val="tx1"/>
                </a:solidFill>
              </a:rPr>
              <a:t>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smtClean="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smtClean="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smtClean="0"/>
              <a:t>Nghị </a:t>
            </a:r>
            <a:r>
              <a:rPr lang="pt-BR" sz="2000" dirty="0"/>
              <a:t>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xmlns=""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76108506"/>
              </p:ext>
            </p:extLst>
          </p:nvPr>
        </p:nvGraphicFramePr>
        <p:xfrm>
          <a:off x="228600" y="2222959"/>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“Think</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độc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lập</a:t>
                      </a:r>
                      <a:r>
                        <a:rPr lang="en-US" sz="3200" dirty="0">
                          <a:solidFill>
                            <a:srgbClr val="000000"/>
                          </a:solidFill>
                          <a:effectLst/>
                          <a:latin typeface="Times New Roman" pitchFamily="18" charset="0"/>
                          <a:ea typeface="DengXian"/>
                          <a:cs typeface="Times New Roman" pitchFamily="18" charset="0"/>
                        </a:rPr>
                        <a:t> </a:t>
                      </a:r>
                      <a:r>
                        <a:rPr lang="en-US" sz="3200" dirty="0" err="1" smtClean="0">
                          <a:solidFill>
                            <a:srgbClr val="000000"/>
                          </a:solidFill>
                          <a:effectLst/>
                          <a:latin typeface="Times New Roman" pitchFamily="18" charset="0"/>
                          <a:ea typeface="DengXian"/>
                          <a:cs typeface="Times New Roman" pitchFamily="18" charset="0"/>
                        </a:rPr>
                        <a:t>về</a:t>
                      </a:r>
                      <a:r>
                        <a:rPr lang="en-US" sz="3200" baseline="0" dirty="0">
                          <a:solidFill>
                            <a:srgbClr val="000000"/>
                          </a:solidFill>
                          <a:effectLst/>
                          <a:latin typeface="Times New Roman" pitchFamily="18" charset="0"/>
                          <a:ea typeface="DengXian"/>
                          <a:cs typeface="Times New Roman" pitchFamily="18" charset="0"/>
                        </a:rPr>
                        <a:t> </a:t>
                      </a:r>
                      <a:r>
                        <a:rPr lang="en-US" sz="3200" baseline="0" dirty="0" err="1" smtClean="0">
                          <a:solidFill>
                            <a:srgbClr val="000000"/>
                          </a:solidFill>
                          <a:effectLst/>
                          <a:latin typeface="Times New Roman" pitchFamily="18" charset="0"/>
                          <a:ea typeface="DengXian"/>
                          <a:cs typeface="Times New Roman" pitchFamily="18" charset="0"/>
                        </a:rPr>
                        <a:t>câu</a:t>
                      </a:r>
                      <a:r>
                        <a:rPr lang="en-US" sz="3200" baseline="0" dirty="0" smtClean="0">
                          <a:solidFill>
                            <a:srgbClr val="000000"/>
                          </a:solidFill>
                          <a:effectLst/>
                          <a:latin typeface="Times New Roman" pitchFamily="18" charset="0"/>
                          <a:ea typeface="DengXian"/>
                          <a:cs typeface="Times New Roman" pitchFamily="18" charset="0"/>
                        </a:rPr>
                        <a:t> </a:t>
                      </a:r>
                      <a:r>
                        <a:rPr lang="en-US" sz="3200" baseline="0" dirty="0" err="1" smtClean="0">
                          <a:solidFill>
                            <a:srgbClr val="000000"/>
                          </a:solidFill>
                          <a:effectLst/>
                          <a:latin typeface="Times New Roman" pitchFamily="18" charset="0"/>
                          <a:ea typeface="DengXian"/>
                          <a:cs typeface="Times New Roman" pitchFamily="18" charset="0"/>
                        </a:rPr>
                        <a:t>hỏi</a:t>
                      </a:r>
                      <a:r>
                        <a:rPr lang="vi-VN" sz="3200" dirty="0" smtClean="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và hoàn thành phiếu </a:t>
                      </a:r>
                      <a:r>
                        <a:rPr lang="vi-VN" sz="3200" dirty="0" err="1">
                          <a:solidFill>
                            <a:srgbClr val="000000"/>
                          </a:solidFill>
                          <a:effectLst/>
                          <a:latin typeface="Times New Roman" pitchFamily="18" charset="0"/>
                          <a:ea typeface="DengXian"/>
                          <a:cs typeface="Times New Roman" pitchFamily="18" charset="0"/>
                        </a:rPr>
                        <a:t>bài</a:t>
                      </a:r>
                      <a:r>
                        <a:rPr lang="vi-VN" sz="3200" dirty="0">
                          <a:solidFill>
                            <a:srgbClr val="000000"/>
                          </a:solidFill>
                          <a:effectLst/>
                          <a:latin typeface="Times New Roman" pitchFamily="18" charset="0"/>
                          <a:ea typeface="DengXian"/>
                          <a:cs typeface="Times New Roman" pitchFamily="18" charset="0"/>
                        </a:rPr>
                        <a:t> </a:t>
                      </a:r>
                      <a:r>
                        <a:rPr lang="vi-VN" sz="3200" dirty="0" err="1" smtClean="0">
                          <a:solidFill>
                            <a:srgbClr val="000000"/>
                          </a:solidFill>
                          <a:effectLst/>
                          <a:latin typeface="Times New Roman" pitchFamily="18" charset="0"/>
                          <a:ea typeface="DengXian"/>
                          <a:cs typeface="Times New Roman" pitchFamily="18" charset="0"/>
                        </a:rPr>
                        <a:t>tập</a:t>
                      </a:r>
                      <a:r>
                        <a:rPr lang="en-US" sz="3200" dirty="0" smtClean="0">
                          <a:solidFill>
                            <a:srgbClr val="000000"/>
                          </a:solidFill>
                          <a:effectLst/>
                          <a:latin typeface="Times New Roman" pitchFamily="18" charset="0"/>
                          <a:ea typeface="DengXian"/>
                          <a:cs typeface="Times New Roman" pitchFamily="18" charset="0"/>
                        </a:rPr>
                        <a:t>.</a:t>
                      </a:r>
                      <a:endParaRPr lang="en-US" sz="3200" b="0" i="0" kern="1200" dirty="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cặp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đôi</a:t>
                      </a:r>
                      <a:r>
                        <a:rPr lang="en-US" sz="3200" b="1" dirty="0">
                          <a:solidFill>
                            <a:srgbClr val="FF0000"/>
                          </a:solidFill>
                          <a:effectLst/>
                          <a:latin typeface="Times New Roman" pitchFamily="18" charset="0"/>
                          <a:ea typeface="DengXian"/>
                          <a:cs typeface="Times New Roman" pitchFamily="18" charset="0"/>
                        </a:rPr>
                        <a:t> “Pair”: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với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bạn</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của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trình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bày</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trước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lớp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“Share”: </a:t>
                      </a:r>
                      <a:r>
                        <a:rPr lang="en-US" sz="3200" dirty="0">
                          <a:solidFill>
                            <a:srgbClr val="000000"/>
                          </a:solidFill>
                          <a:effectLst/>
                          <a:latin typeface="Times New Roman" pitchFamily="18" charset="0"/>
                          <a:ea typeface="DengXian"/>
                          <a:cs typeface="Times New Roman" pitchFamily="18" charset="0"/>
                        </a:rPr>
                        <a:t>Chia </a:t>
                      </a:r>
                      <a:r>
                        <a:rPr lang="en-US" sz="3200" dirty="0" err="1">
                          <a:solidFill>
                            <a:srgbClr val="000000"/>
                          </a:solidFill>
                          <a:effectLst/>
                          <a:latin typeface="Times New Roman" pitchFamily="18" charset="0"/>
                          <a:ea typeface="DengXian"/>
                          <a:cs typeface="Times New Roman" pitchFamily="18" charset="0"/>
                        </a:rPr>
                        <a:t>sẻ</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những</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điều</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vừa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en-US" sz="3200" dirty="0" err="1" smtClean="0">
                          <a:solidFill>
                            <a:srgbClr val="000000"/>
                          </a:solidFill>
                          <a:effectLst/>
                          <a:latin typeface="Times New Roman" pitchFamily="18" charset="0"/>
                          <a:ea typeface="DengXian"/>
                          <a:cs typeface="Times New Roman" pitchFamily="18" charset="0"/>
                        </a:rPr>
                        <a:t>câu</a:t>
                      </a:r>
                      <a:r>
                        <a:rPr lang="en-US" sz="3200" baseline="0" dirty="0" smtClean="0">
                          <a:solidFill>
                            <a:srgbClr val="000000"/>
                          </a:solidFill>
                          <a:effectLst/>
                          <a:latin typeface="Times New Roman" pitchFamily="18" charset="0"/>
                          <a:ea typeface="DengXian"/>
                          <a:cs typeface="Times New Roman" pitchFamily="18" charset="0"/>
                        </a:rPr>
                        <a:t> </a:t>
                      </a:r>
                      <a:r>
                        <a:rPr lang="en-US" sz="3200" baseline="0" dirty="0" err="1" smtClean="0">
                          <a:solidFill>
                            <a:srgbClr val="000000"/>
                          </a:solidFill>
                          <a:effectLst/>
                          <a:latin typeface="Times New Roman" pitchFamily="18" charset="0"/>
                          <a:ea typeface="DengXian"/>
                          <a:cs typeface="Times New Roman" pitchFamily="18" charset="0"/>
                        </a:rPr>
                        <a:t>hỏi</a:t>
                      </a:r>
                      <a:r>
                        <a:rPr lang="vi-VN" sz="3200" dirty="0" smtClean="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trước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lớp</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20782"/>
            <a:ext cx="3324357" cy="2202178"/>
          </a:xfrm>
          <a:prstGeom prst="rect">
            <a:avLst/>
          </a:prstGeom>
          <a:noFill/>
          <a:ln>
            <a:noFill/>
          </a:ln>
        </p:spPr>
      </p:pic>
      <p:sp>
        <p:nvSpPr>
          <p:cNvPr id="13" name="WordArt 5"/>
          <p:cNvSpPr>
            <a:spLocks noChangeArrowheads="1" noChangeShapeType="1" noTextEdit="1"/>
          </p:cNvSpPr>
          <p:nvPr/>
        </p:nvSpPr>
        <p:spPr bwMode="auto">
          <a:xfrm>
            <a:off x="3603429" y="33313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Times New Roman" pitchFamily="18" charset="0"/>
              <a:ea typeface="Verdana" panose="020B0604030504040204" pitchFamily="34" charset="0"/>
              <a:cs typeface="Times New Roman" pitchFamily="18" charset="0"/>
            </a:endParaRPr>
          </a:p>
        </p:txBody>
      </p:sp>
      <p:grpSp>
        <p:nvGrpSpPr>
          <p:cNvPr id="15" name="Group 14"/>
          <p:cNvGrpSpPr/>
          <p:nvPr/>
        </p:nvGrpSpPr>
        <p:grpSpPr>
          <a:xfrm rot="198028">
            <a:off x="3129280" y="-131054"/>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itchFamily="18" charset="0"/>
                <a:cs typeface="Times New Roman" pitchFamily="18" charset="0"/>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801458"/>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80071"/>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96770"/>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886382" y="1429518"/>
            <a:ext cx="679128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itchFamily="18" charset="0"/>
                <a:ea typeface="DengXian"/>
                <a:cs typeface="Times New Roman" pitchFamily="18" charset="0"/>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Times New Roman" pitchFamily="18" charset="0"/>
                <a:ea typeface="DengXian"/>
                <a:cs typeface="Times New Roman" pitchFamily="18" charset="0"/>
              </a:rPr>
              <a:t>:</a:t>
            </a:r>
            <a:endParaRPr kumimoji="0" lang="en-US" sz="1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xmlns=""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xmlns=""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a16="http://schemas.microsoft.com/office/drawing/2014/main" xmlns=""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a16="http://schemas.microsoft.com/office/drawing/2014/main" xmlns=""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255327" y="2372486"/>
            <a:ext cx="40621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3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8672814" y="1713821"/>
            <a:ext cx="2915532" cy="1815882"/>
          </a:xfrm>
          <a:prstGeom prst="rect">
            <a:avLst/>
          </a:prstGeom>
        </p:spPr>
        <p:txBody>
          <a:bodyPr wrap="square">
            <a:spAutoFit/>
          </a:bodyPr>
          <a:lstStyle/>
          <a:p>
            <a:r>
              <a:rPr lang="en-US" sz="2800" dirty="0" smtClean="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a16="http://schemas.microsoft.com/office/drawing/2014/main" xmlns=""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a16="http://schemas.microsoft.com/office/drawing/2014/main" xmlns="" id="{ACE3E4BD-29F1-4165-A3CF-532EB85174D3}"/>
              </a:ext>
            </a:extLst>
          </p:cNvPr>
          <p:cNvSpPr/>
          <p:nvPr/>
        </p:nvSpPr>
        <p:spPr>
          <a:xfrm>
            <a:off x="777257" y="4445491"/>
            <a:ext cx="3723741" cy="1200329"/>
          </a:xfrm>
          <a:prstGeom prst="rect">
            <a:avLst/>
          </a:prstGeom>
        </p:spPr>
        <p:txBody>
          <a:bodyPr wrap="square">
            <a:spAutoFit/>
          </a:bodyPr>
          <a:lstStyle/>
          <a:p>
            <a:r>
              <a:rPr lang="en-US" sz="2400" dirty="0" smtClean="0"/>
              <a:t>d) </a:t>
            </a:r>
            <a:r>
              <a:rPr lang="en-US" sz="2400" dirty="0"/>
              <a:t>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smtClean="0">
                <a:solidFill>
                  <a:srgbClr val="0070C0"/>
                </a:solidFill>
                <a:latin typeface="Times New Roman" panose="02020603050405020304" pitchFamily="18" charset="0"/>
                <a:cs typeface="Times New Roman" panose="02020603050405020304" pitchFamily="18" charset="0"/>
              </a:rPr>
              <a:t> THẢO </a:t>
            </a:r>
            <a:r>
              <a:rPr lang="en-US" altLang="en-US" sz="2800" b="1" dirty="0">
                <a:solidFill>
                  <a:srgbClr val="0070C0"/>
                </a:solidFill>
                <a:latin typeface="Times New Roman" panose="02020603050405020304" pitchFamily="18" charset="0"/>
                <a:cs typeface="Times New Roman" panose="02020603050405020304" pitchFamily="18" charset="0"/>
              </a:rPr>
              <a:t>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46671"/>
            <a:ext cx="4375638" cy="4041328"/>
            <a:chOff x="7704888" y="1426411"/>
            <a:chExt cx="4375638" cy="4041328"/>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426411"/>
              <a:ext cx="4375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cs typeface="Times New Roman" pitchFamily="18" charset="0"/>
                </a:rPr>
                <a:t>Kĩ</a:t>
              </a:r>
              <a:r>
                <a:rPr kumimoji="0" lang="en-US" altLang="en-US" sz="3600" kern="0" dirty="0">
                  <a:solidFill>
                    <a:srgbClr val="FF0000"/>
                  </a:solidFill>
                  <a:cs typeface="Times New Roman" pitchFamily="18" charset="0"/>
                </a:rPr>
                <a:t> </a:t>
              </a:r>
              <a:r>
                <a:rPr kumimoji="0" lang="en-US" altLang="en-US" sz="3600" kern="0" dirty="0" err="1">
                  <a:solidFill>
                    <a:srgbClr val="FF0000"/>
                  </a:solidFill>
                  <a:cs typeface="Times New Roman" pitchFamily="18" charset="0"/>
                </a:rPr>
                <a:t>thuật</a:t>
              </a:r>
              <a:r>
                <a:rPr kumimoji="0" lang="en-US" altLang="en-US" sz="3600" kern="0" dirty="0">
                  <a:solidFill>
                    <a:srgbClr val="FF0000"/>
                  </a:solidFill>
                  <a:cs typeface="Times New Roman" pitchFamily="18" charset="0"/>
                </a:rPr>
                <a:t> </a:t>
              </a:r>
              <a:r>
                <a:rPr kumimoji="0" lang="nl-NL" altLang="en-US" sz="3600" b="1" kern="0" dirty="0">
                  <a:solidFill>
                    <a:srgbClr val="FF0000"/>
                  </a:solidFill>
                  <a:cs typeface="Times New Roman" pitchFamily="18" charset="0"/>
                </a:rPr>
                <a:t>“Khăn trải bàn”</a:t>
              </a:r>
              <a:r>
                <a:rPr kumimoji="0" lang="nl-NL" altLang="en-US" sz="3600" kern="0" dirty="0">
                  <a:solidFill>
                    <a:srgbClr val="FF0000"/>
                  </a:solidFill>
                  <a:cs typeface="Times New Roman" pitchFamily="18" charset="0"/>
                </a:rPr>
                <a:t> </a:t>
              </a:r>
              <a:endParaRPr kumimoji="0" lang="en-US" altLang="en-US" sz="3600" kern="0" dirty="0">
                <a:solidFill>
                  <a:srgbClr val="FF0000"/>
                </a:solidFill>
                <a:cs typeface="Times New Roman" pitchFamily="18" charset="0"/>
              </a:endParaRPr>
            </a:p>
          </p:txBody>
        </p:sp>
      </p:grpSp>
      <p:sp>
        <p:nvSpPr>
          <p:cNvPr id="23" name="TextBox 22">
            <a:extLst>
              <a:ext uri="{FF2B5EF4-FFF2-40B4-BE49-F238E27FC236}">
                <a16:creationId xmlns="" xmlns:a16="http://schemas.microsoft.com/office/drawing/2014/main"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 xmlns:a16="http://schemas.microsoft.com/office/drawing/2014/main"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a:t>
            </a:r>
            <a:r>
              <a:rPr lang="en-US" sz="2400" b="1" dirty="0" smtClean="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650001" y="1707612"/>
            <a:ext cx="674249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sz="2500" b="0" dirty="0">
                <a:latin typeface="Times New Roman" pitchFamily="18" charset="0"/>
                <a:cs typeface="Times New Roman" pitchFamily="18" charset="0"/>
              </a:rPr>
              <a:t>     </a:t>
            </a:r>
            <a:r>
              <a:rPr lang="en-US" sz="2500" b="0" dirty="0" smtClean="0">
                <a:latin typeface="Times New Roman" pitchFamily="18" charset="0"/>
                <a:cs typeface="Times New Roman" pitchFamily="18" charset="0"/>
              </a:rPr>
              <a:t>a) </a:t>
            </a:r>
            <a:r>
              <a:rPr lang="en-US" sz="2500" b="0" dirty="0" err="1" smtClean="0">
                <a:latin typeface="Times New Roman" pitchFamily="18" charset="0"/>
                <a:cs typeface="Times New Roman" pitchFamily="18" charset="0"/>
              </a:rPr>
              <a:t>Giờ</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ra</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chơi</a:t>
            </a:r>
            <a:r>
              <a:rPr lang="en-US" sz="2500" b="0" dirty="0" smtClean="0">
                <a:latin typeface="Times New Roman" pitchFamily="18" charset="0"/>
                <a:cs typeface="Times New Roman" pitchFamily="18" charset="0"/>
              </a:rPr>
              <a:t>, V </a:t>
            </a:r>
            <a:r>
              <a:rPr lang="en-US" sz="2500" b="0" dirty="0" err="1" smtClean="0">
                <a:latin typeface="Times New Roman" pitchFamily="18" charset="0"/>
                <a:cs typeface="Times New Roman" pitchFamily="18" charset="0"/>
              </a:rPr>
              <a:t>nhìn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thấy</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trong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cặp</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sách</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của</a:t>
            </a:r>
            <a:r>
              <a:rPr lang="en-US" sz="2500" b="0" dirty="0" smtClean="0">
                <a:latin typeface="Times New Roman" pitchFamily="18" charset="0"/>
                <a:cs typeface="Times New Roman" pitchFamily="18" charset="0"/>
              </a:rPr>
              <a:t> N </a:t>
            </a:r>
            <a:r>
              <a:rPr lang="en-US" sz="2500" b="0" dirty="0" err="1" smtClean="0">
                <a:latin typeface="Times New Roman" pitchFamily="18" charset="0"/>
                <a:cs typeface="Times New Roman" pitchFamily="18" charset="0"/>
              </a:rPr>
              <a:t>có</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một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cuốn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nhật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ký</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nên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đã</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giật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lấy</a:t>
            </a:r>
            <a:r>
              <a:rPr lang="en-US" sz="2500" b="0" dirty="0" smtClean="0">
                <a:latin typeface="Times New Roman" pitchFamily="18" charset="0"/>
                <a:cs typeface="Times New Roman" pitchFamily="18" charset="0"/>
              </a:rPr>
              <a:t>, N </a:t>
            </a:r>
            <a:r>
              <a:rPr lang="en-US" sz="2500" b="0" dirty="0" err="1" smtClean="0">
                <a:latin typeface="Times New Roman" pitchFamily="18" charset="0"/>
                <a:cs typeface="Times New Roman" pitchFamily="18" charset="0"/>
              </a:rPr>
              <a:t>đuổi</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theo</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yêu</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cầu</a:t>
            </a:r>
            <a:r>
              <a:rPr lang="en-US" sz="2500" b="0" dirty="0" smtClean="0">
                <a:latin typeface="Times New Roman" pitchFamily="18" charset="0"/>
                <a:cs typeface="Times New Roman" pitchFamily="18" charset="0"/>
              </a:rPr>
              <a:t> V </a:t>
            </a:r>
            <a:r>
              <a:rPr lang="en-US" sz="2500" b="0" dirty="0" err="1" smtClean="0">
                <a:latin typeface="Times New Roman" pitchFamily="18" charset="0"/>
                <a:cs typeface="Times New Roman" pitchFamily="18" charset="0"/>
              </a:rPr>
              <a:t>trả</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lại</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nhưng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bạn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không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đồng</a:t>
            </a:r>
            <a:r>
              <a:rPr lang="en-US" sz="2500" b="0" dirty="0" smtClean="0">
                <a:latin typeface="Times New Roman" pitchFamily="18" charset="0"/>
                <a:cs typeface="Times New Roman" pitchFamily="18" charset="0"/>
              </a:rPr>
              <a:t> ý </a:t>
            </a:r>
            <a:r>
              <a:rPr lang="en-US" sz="2500" b="0" dirty="0" err="1" smtClean="0">
                <a:latin typeface="Times New Roman" pitchFamily="18" charset="0"/>
                <a:cs typeface="Times New Roman" pitchFamily="18" charset="0"/>
              </a:rPr>
              <a:t>mà</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còn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mở</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cuốn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nhật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ký</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và</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đọc</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vài</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câu</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cho</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các</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bạn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khác</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cùng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nghe</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để</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trêu</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trọc</a:t>
            </a:r>
            <a:r>
              <a:rPr lang="en-US" sz="2500" b="0" dirty="0" smtClean="0">
                <a:latin typeface="Times New Roman" pitchFamily="18" charset="0"/>
                <a:cs typeface="Times New Roman" pitchFamily="18" charset="0"/>
              </a:rPr>
              <a:t> N, N </a:t>
            </a:r>
            <a:r>
              <a:rPr lang="en-US" sz="2500" b="0" dirty="0" err="1" smtClean="0">
                <a:latin typeface="Times New Roman" pitchFamily="18" charset="0"/>
                <a:cs typeface="Times New Roman" pitchFamily="18" charset="0"/>
              </a:rPr>
              <a:t>rất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tức</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giận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với</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hành</a:t>
            </a:r>
            <a:r>
              <a:rPr lang="en-US" sz="2500" b="0" dirty="0" smtClean="0">
                <a:latin typeface="Times New Roman" pitchFamily="18" charset="0"/>
                <a:cs typeface="Times New Roman" pitchFamily="18" charset="0"/>
              </a:rPr>
              <a:t> vi </a:t>
            </a:r>
            <a:r>
              <a:rPr lang="en-US" sz="2500" b="0" dirty="0" err="1" smtClean="0">
                <a:latin typeface="Times New Roman" pitchFamily="18" charset="0"/>
                <a:cs typeface="Times New Roman" pitchFamily="18" charset="0"/>
              </a:rPr>
              <a:t>của</a:t>
            </a:r>
            <a:r>
              <a:rPr lang="en-US" sz="2500" b="0" dirty="0" smtClean="0">
                <a:latin typeface="Times New Roman" pitchFamily="18" charset="0"/>
                <a:cs typeface="Times New Roman" pitchFamily="18" charset="0"/>
              </a:rPr>
              <a:t> V </a:t>
            </a:r>
            <a:r>
              <a:rPr lang="en-US" sz="2500" b="0" dirty="0" err="1" smtClean="0">
                <a:latin typeface="Times New Roman" pitchFamily="18" charset="0"/>
                <a:cs typeface="Times New Roman" pitchFamily="18" charset="0"/>
              </a:rPr>
              <a:t>nhưng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không</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biết</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nên</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làm</a:t>
            </a:r>
            <a:r>
              <a:rPr lang="en-US" sz="2500" b="0" dirty="0" smtClean="0">
                <a:latin typeface="Times New Roman" pitchFamily="18" charset="0"/>
                <a:cs typeface="Times New Roman" pitchFamily="18" charset="0"/>
              </a:rPr>
              <a:t> </a:t>
            </a:r>
            <a:r>
              <a:rPr lang="en-US" sz="2500" b="0" dirty="0" err="1" smtClean="0">
                <a:latin typeface="Times New Roman" pitchFamily="18" charset="0"/>
                <a:cs typeface="Times New Roman" pitchFamily="18" charset="0"/>
              </a:rPr>
              <a:t>gì</a:t>
            </a:r>
            <a:r>
              <a:rPr lang="en-US" sz="2500" b="0" dirty="0" smtClean="0">
                <a:latin typeface="Times New Roman" pitchFamily="18" charset="0"/>
                <a:cs typeface="Times New Roman" pitchFamily="18" charset="0"/>
              </a:rPr>
              <a:t>.</a:t>
            </a:r>
            <a:endParaRPr lang="en-US" sz="2500" b="0" dirty="0">
              <a:latin typeface="Times New Roman" pitchFamily="18" charset="0"/>
              <a:cs typeface="Times New Roman" pitchFamily="18" charset="0"/>
            </a:endParaRPr>
          </a:p>
          <a:p>
            <a:pPr lvl="0" algn="just"/>
            <a:r>
              <a:rPr lang="en-US" sz="2500" b="0" dirty="0" err="1" smtClean="0">
                <a:solidFill>
                  <a:srgbClr val="0070C0"/>
                </a:solidFill>
                <a:latin typeface="Times New Roman" pitchFamily="18" charset="0"/>
                <a:cs typeface="Times New Roman" pitchFamily="18" charset="0"/>
              </a:rPr>
              <a:t>Nếu</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là</a:t>
            </a:r>
            <a:r>
              <a:rPr lang="en-US" sz="2500" b="0" dirty="0" smtClean="0">
                <a:solidFill>
                  <a:srgbClr val="0070C0"/>
                </a:solidFill>
                <a:latin typeface="Times New Roman" pitchFamily="18" charset="0"/>
                <a:cs typeface="Times New Roman" pitchFamily="18" charset="0"/>
              </a:rPr>
              <a:t> N, </a:t>
            </a:r>
            <a:r>
              <a:rPr lang="en-US" sz="2500" b="0" dirty="0" err="1" smtClean="0">
                <a:solidFill>
                  <a:srgbClr val="0070C0"/>
                </a:solidFill>
                <a:latin typeface="Times New Roman" pitchFamily="18" charset="0"/>
                <a:cs typeface="Times New Roman" pitchFamily="18" charset="0"/>
              </a:rPr>
              <a:t>em</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sẽ</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xử</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lý</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tình</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huống</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này</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như</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thế</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nào</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Vì</a:t>
            </a:r>
            <a:r>
              <a:rPr lang="en-US" sz="2500" b="0" dirty="0" smtClean="0">
                <a:solidFill>
                  <a:srgbClr val="0070C0"/>
                </a:solidFill>
                <a:latin typeface="Times New Roman" pitchFamily="18" charset="0"/>
                <a:cs typeface="Times New Roman" pitchFamily="18" charset="0"/>
              </a:rPr>
              <a:t> </a:t>
            </a:r>
            <a:r>
              <a:rPr lang="en-US" sz="2500" b="0" dirty="0" err="1" smtClean="0">
                <a:solidFill>
                  <a:srgbClr val="0070C0"/>
                </a:solidFill>
                <a:latin typeface="Times New Roman" pitchFamily="18" charset="0"/>
                <a:cs typeface="Times New Roman" pitchFamily="18" charset="0"/>
              </a:rPr>
              <a:t>sao</a:t>
            </a:r>
            <a:r>
              <a:rPr lang="en-US" sz="2500" b="0" dirty="0" smtClean="0">
                <a:solidFill>
                  <a:srgbClr val="0070C0"/>
                </a:solidFill>
                <a:latin typeface="Times New Roman" pitchFamily="18" charset="0"/>
                <a:cs typeface="Times New Roman" pitchFamily="18" charset="0"/>
              </a:rPr>
              <a:t>?</a:t>
            </a: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Times New Roman" pitchFamily="18" charset="0"/>
                <a:cs typeface="Times New Roman" pitchFamily="18" charset="0"/>
              </a:rPr>
              <a:t>       </a:t>
            </a:r>
            <a:r>
              <a:rPr kumimoji="0" lang="en-US" sz="2800" b="0" u="none" strike="noStrike" kern="1200" cap="none" spc="0" normalizeH="0" baseline="0" noProof="0" dirty="0" smtClean="0">
                <a:ln>
                  <a:noFill/>
                </a:ln>
                <a:effectLst/>
                <a:uLnTx/>
                <a:uFillTx/>
                <a:latin typeface="Times New Roman" pitchFamily="18" charset="0"/>
                <a:cs typeface="Times New Roman" pitchFamily="18" charset="0"/>
              </a:rPr>
              <a:t>b)</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Biết</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tin Đ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bị</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S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bắt</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nạt</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nhiều</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lần</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bạn</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thân</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của</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Đ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là</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vô</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cùng</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tức</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giận</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Đ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bày</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tỏ</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ý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định</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sẽ</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rủ</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thêm</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bạn</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để</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dạy</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cho</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một</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bài</a:t>
            </a:r>
            <a:r>
              <a:rPr kumimoji="0" lang="en-US" sz="2800" b="0"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u="none" strike="noStrike" kern="1200" cap="none" spc="0" normalizeH="0" noProof="0" dirty="0" err="1" smtClean="0">
                <a:ln>
                  <a:noFill/>
                </a:ln>
                <a:effectLst/>
                <a:uLnTx/>
                <a:uFillTx/>
                <a:latin typeface="Times New Roman" pitchFamily="18" charset="0"/>
                <a:cs typeface="Times New Roman" pitchFamily="18" charset="0"/>
              </a:rPr>
              <a:t>học</a:t>
            </a:r>
            <a:r>
              <a:rPr kumimoji="0" lang="en-US" sz="2800" b="0" u="none" strike="noStrike" kern="1200" cap="none" spc="0" normalizeH="0" noProof="0" dirty="0" smtClean="0">
                <a:ln>
                  <a:noFill/>
                </a:ln>
                <a:effectLst/>
                <a:uLnTx/>
                <a:uFillTx/>
                <a:latin typeface="Times New Roman" pitchFamily="18" charset="0"/>
                <a:cs typeface="Times New Roman" pitchFamily="18" charset="0"/>
              </a:rPr>
              <a:t>.</a:t>
            </a:r>
          </a:p>
          <a:p>
            <a:pPr lvl="1"/>
            <a:r>
              <a:rPr lang="en-US" sz="2800" b="0" i="0" baseline="0" dirty="0" err="1" smtClean="0">
                <a:solidFill>
                  <a:srgbClr val="0070C0"/>
                </a:solidFill>
                <a:latin typeface="Times New Roman" pitchFamily="18" charset="0"/>
                <a:cs typeface="Times New Roman" pitchFamily="18" charset="0"/>
              </a:rPr>
              <a:t>Nếu</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biết</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sự</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việc</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đó</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em</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sẽ</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nói</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gì</a:t>
            </a:r>
            <a:r>
              <a:rPr lang="en-US" sz="2800" b="0" i="0" dirty="0" smtClean="0">
                <a:solidFill>
                  <a:srgbClr val="0070C0"/>
                </a:solidFill>
                <a:latin typeface="Times New Roman" pitchFamily="18" charset="0"/>
                <a:cs typeface="Times New Roman" pitchFamily="18" charset="0"/>
              </a:rPr>
              <a:t> </a:t>
            </a:r>
            <a:r>
              <a:rPr lang="en-US" sz="2800" b="0" i="0" dirty="0" err="1" smtClean="0">
                <a:solidFill>
                  <a:srgbClr val="0070C0"/>
                </a:solidFill>
                <a:latin typeface="Times New Roman" pitchFamily="18" charset="0"/>
                <a:cs typeface="Times New Roman" pitchFamily="18" charset="0"/>
              </a:rPr>
              <a:t>với</a:t>
            </a:r>
            <a:r>
              <a:rPr lang="en-US" sz="2800" b="0" i="0" dirty="0" smtClean="0">
                <a:solidFill>
                  <a:srgbClr val="0070C0"/>
                </a:solidFill>
                <a:latin typeface="Times New Roman" pitchFamily="18" charset="0"/>
                <a:cs typeface="Times New Roman" pitchFamily="18" charset="0"/>
              </a:rPr>
              <a:t> Đ </a:t>
            </a:r>
            <a:r>
              <a:rPr lang="en-US" sz="2800" b="0" i="0" dirty="0" err="1" smtClean="0">
                <a:solidFill>
                  <a:srgbClr val="0070C0"/>
                </a:solidFill>
                <a:latin typeface="Times New Roman" pitchFamily="18" charset="0"/>
                <a:cs typeface="Times New Roman" pitchFamily="18" charset="0"/>
              </a:rPr>
              <a:t>và</a:t>
            </a:r>
            <a:r>
              <a:rPr lang="en-US" sz="2800" b="0" i="0" dirty="0" smtClean="0">
                <a:solidFill>
                  <a:srgbClr val="0070C0"/>
                </a:solidFill>
                <a:latin typeface="Times New Roman" pitchFamily="18" charset="0"/>
                <a:cs typeface="Times New Roman" pitchFamily="18" charset="0"/>
              </a:rPr>
              <a:t> T?</a:t>
            </a:r>
            <a:endParaRPr kumimoji="0" lang="en-US" sz="2400" b="0"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là</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bạn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thân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của</a:t>
            </a:r>
            <a:r>
              <a:rPr lang="en-US" sz="2800" b="0" i="0" dirty="0" smtClean="0">
                <a:solidFill>
                  <a:srgbClr val="0070C0"/>
                </a:solidFill>
                <a:latin typeface="#9Slide05 Brannboll Ny" panose="02000000000000000000" pitchFamily="2" charset="0"/>
                <a:cs typeface="Times New Roman" panose="02020603050405020304" pitchFamily="18" charset="0"/>
              </a:rPr>
              <a:t> D, </a:t>
            </a:r>
            <a:r>
              <a:rPr lang="en-US" sz="2800" b="0" i="0" dirty="0" err="1" smtClean="0">
                <a:solidFill>
                  <a:srgbClr val="0070C0"/>
                </a:solidFill>
                <a:latin typeface="#9Slide05 Brannboll Ny" panose="02000000000000000000" pitchFamily="2" charset="0"/>
                <a:cs typeface="Times New Roman" panose="02020603050405020304" pitchFamily="18" charset="0"/>
              </a:rPr>
              <a:t>thì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 xmlns:a16="http://schemas.microsoft.com/office/drawing/2014/main"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 xmlns:a16="http://schemas.microsoft.com/office/drawing/2014/main"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 xmlns:a16="http://schemas.microsoft.com/office/drawing/2014/main"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tập</a:t>
            </a:r>
            <a:r>
              <a:rPr lang="en-US" sz="3200" b="1" dirty="0" smtClean="0">
                <a:solidFill>
                  <a:prstClr val="black"/>
                </a:solidFill>
              </a:rPr>
              <a:t> 5: </a:t>
            </a:r>
            <a:r>
              <a:rPr lang="en-US" sz="3200" b="1" dirty="0" err="1" smtClean="0">
                <a:solidFill>
                  <a:prstClr val="black"/>
                </a:solidFill>
              </a:rPr>
              <a:t>Hãy</a:t>
            </a:r>
            <a:r>
              <a:rPr lang="en-US" sz="3200" b="1" dirty="0" smtClean="0">
                <a:solidFill>
                  <a:prstClr val="black"/>
                </a:solidFill>
              </a:rPr>
              <a:t> </a:t>
            </a:r>
            <a:r>
              <a:rPr lang="en-US" sz="3200" b="1" dirty="0">
                <a:solidFill>
                  <a:prstClr val="black"/>
                </a:solidFill>
              </a:rPr>
              <a:t>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a:t>
              </a:r>
              <a:r>
                <a:rPr lang="pt-BR" sz="2400" dirty="0" smtClean="0"/>
                <a:t>hiệu </a:t>
              </a:r>
              <a:r>
                <a:rPr lang="pt-BR" sz="2400" dirty="0"/>
                <a:t>để tuyên truyền về phòng chống bạo lực học đường và thuyết minh về sản phẩm </a:t>
              </a:r>
              <a:r>
                <a:rPr lang="pt-BR" sz="2400" dirty="0" smtClean="0"/>
                <a:t>đó.</a:t>
              </a:r>
              <a:endParaRPr lang="vi-VN" sz="2400" dirty="0"/>
            </a:p>
            <a:p>
              <a:pPr marL="342900" lvl="0" indent="-342900">
                <a:lnSpc>
                  <a:spcPct val="127000"/>
                </a:lnSpc>
                <a:buFont typeface="+mj-lt"/>
                <a:buAutoNum type="arabicPeriod"/>
                <a:tabLst>
                  <a:tab pos="241300" algn="l"/>
                </a:tabLst>
              </a:pP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xmlns=""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smtClean="0"/>
                <a:t> Vẽ </a:t>
              </a:r>
              <a:r>
                <a:rPr lang="pt-BR" sz="2400" dirty="0"/>
                <a:t>một bức tranh để tuyên truyền về phòng chống bạo lực học đường và thuyết minh về sản phẩm </a:t>
              </a:r>
              <a:r>
                <a:rPr lang="pt-BR" sz="2400" dirty="0" smtClean="0"/>
                <a:t>đó</a:t>
              </a:r>
              <a:r>
                <a:rPr lang="pt-BR" sz="2400" dirty="0"/>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xmlns=""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501368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gridCol w="3463636"/>
              </a:tblGrid>
              <a:tr h="370840">
                <a:tc gridSpan="2">
                  <a:txBody>
                    <a:bodyPr/>
                    <a:lstStyle/>
                    <a:p>
                      <a:pPr algn="ctr"/>
                      <a:r>
                        <a:rPr lang="nl-NL" sz="2400" b="1" kern="1200" dirty="0" smtClean="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HS</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gia</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đình</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nhà</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trường</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và</a:t>
                      </a:r>
                      <a:r>
                        <a:rPr lang="en-US" sz="2800" kern="1200" dirty="0" smtClean="0">
                          <a:solidFill>
                            <a:schemeClr val="dk1"/>
                          </a:solidFill>
                          <a:effectLst/>
                          <a:latin typeface="+mn-lt"/>
                          <a:ea typeface="+mn-ea"/>
                          <a:cs typeface="+mn-cs"/>
                        </a:rPr>
                        <a:t> XH</a:t>
                      </a:r>
                      <a:endParaRPr lang="vi-VN" sz="2800" dirty="0"/>
                    </a:p>
                  </a:txBody>
                  <a:tcPr/>
                </a:tc>
                <a:tc>
                  <a:txBody>
                    <a:bodyPr/>
                    <a:lstStyle/>
                    <a:p>
                      <a:endParaRPr lang="vi-VN" dirty="0"/>
                    </a:p>
                  </a:txBody>
                  <a:tcPr/>
                </a:tc>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1191943"/>
            <a:ext cx="9739746" cy="4862866"/>
          </a:xfrm>
          <a:prstGeom prst="rect">
            <a:avLst/>
          </a:prstGeom>
          <a:noFill/>
          <a:ln>
            <a:noFill/>
          </a:ln>
        </p:spPr>
        <p:txBody>
          <a:bodyPr wrap="square" lIns="121917" tIns="60958" rIns="121917" bIns="60958" rtlCol="0">
            <a:spAutoFit/>
          </a:bodyPr>
          <a:lstStyle/>
          <a:p>
            <a:r>
              <a:rPr lang="de-DE" sz="2800" dirty="0">
                <a:latin typeface="Times New Roman" pitchFamily="18" charset="0"/>
                <a:ea typeface="Tahoma" pitchFamily="34" charset="0"/>
                <a:cs typeface="Times New Roman" pitchFamily="18" charset="0"/>
              </a:rPr>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2800" dirty="0">
              <a:latin typeface="Times New Roman" pitchFamily="18" charset="0"/>
              <a:ea typeface="Tahoma" pitchFamily="34" charset="0"/>
              <a:cs typeface="Times New Roman" pitchFamily="18" charset="0"/>
            </a:endParaRPr>
          </a:p>
          <a:p>
            <a:r>
              <a:rPr lang="de-DE" sz="2800" dirty="0">
                <a:latin typeface="Times New Roman" pitchFamily="18" charset="0"/>
                <a:ea typeface="Tahoma" pitchFamily="34" charset="0"/>
                <a:cs typeface="Times New Roman" pitchFamily="18" charset="0"/>
              </a:rPr>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2800" dirty="0">
              <a:latin typeface="Times New Roman" pitchFamily="18" charset="0"/>
              <a:ea typeface="Tahoma" pitchFamily="34" charset="0"/>
              <a:cs typeface="Times New Roman" pitchFamily="18" charset="0"/>
            </a:endParaRPr>
          </a:p>
          <a:p>
            <a:r>
              <a:rPr lang="de-DE" sz="2800" dirty="0">
                <a:latin typeface="Times New Roman" pitchFamily="18" charset="0"/>
                <a:ea typeface="Tahoma" pitchFamily="34" charset="0"/>
                <a:cs typeface="Times New Roman" pitchFamily="18" charset="0"/>
              </a:rPr>
              <a:t>- Bạo lực học đường gây ra nhiều tác hại đối với học sinh, gia đình, nhà trường và xã hội.</a:t>
            </a:r>
            <a:endParaRPr lang="vi-VN" sz="2800" dirty="0">
              <a:latin typeface="Times New Roman" pitchFamily="18" charset="0"/>
              <a:ea typeface="Tahoma" pitchFamily="34" charset="0"/>
              <a:cs typeface="Times New Roman" pitchFamily="18" charset="0"/>
            </a:endParaRPr>
          </a:p>
          <a:p>
            <a:endParaRPr lang="en-US" sz="2800" dirty="0">
              <a:solidFill>
                <a:srgbClr val="FF0000"/>
              </a:solidFill>
              <a:latin typeface="Times New Roman" pitchFamily="18" charset="0"/>
              <a:ea typeface="Tahoma" pitchFamily="34" charset="0"/>
              <a:cs typeface="Times New Roman" pitchFamily="18"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1554</Words>
  <Application>Microsoft Office PowerPoint</Application>
  <PresentationFormat>Custom</PresentationFormat>
  <Paragraphs>159</Paragraphs>
  <Slides>29</Slides>
  <Notes>3</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119</cp:revision>
  <dcterms:created xsi:type="dcterms:W3CDTF">2021-07-15T15:36:06Z</dcterms:created>
  <dcterms:modified xsi:type="dcterms:W3CDTF">2023-02-08T03:22:47Z</dcterms:modified>
</cp:coreProperties>
</file>