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68" r:id="rId4"/>
    <p:sldId id="287" r:id="rId5"/>
    <p:sldId id="288" r:id="rId6"/>
    <p:sldId id="257" r:id="rId7"/>
    <p:sldId id="264" r:id="rId8"/>
    <p:sldId id="259" r:id="rId9"/>
    <p:sldId id="269" r:id="rId10"/>
    <p:sldId id="258" r:id="rId11"/>
    <p:sldId id="261" r:id="rId12"/>
    <p:sldId id="262" r:id="rId13"/>
    <p:sldId id="263" r:id="rId14"/>
    <p:sldId id="267" r:id="rId15"/>
    <p:sldId id="270" r:id="rId16"/>
    <p:sldId id="266" r:id="rId17"/>
    <p:sldId id="271" r:id="rId18"/>
    <p:sldId id="272" r:id="rId19"/>
    <p:sldId id="273" r:id="rId20"/>
    <p:sldId id="274" r:id="rId21"/>
    <p:sldId id="278" r:id="rId22"/>
    <p:sldId id="276" r:id="rId23"/>
    <p:sldId id="277" r:id="rId24"/>
    <p:sldId id="275"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Hải</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đã</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có</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việc</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làm</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gì</a:t>
          </a:r>
          <a:r>
            <a:rPr kumimoji="0" lang="en-US" sz="2800" b="1" i="0" u="none" strike="noStrike" cap="none" spc="0" normalizeH="0" baseline="0" noProof="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p>
        <a:p>
          <a:pPr algn="just"/>
          <a:r>
            <a:rPr kumimoji="0" lang="en-US" sz="2800" b="1" i="1" u="none" strike="noStrike" cap="none" spc="0" normalizeH="0" baseline="0" noProof="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r>
            <a:rPr kumimoji="0" lang="en-US" sz="2800" b="1" i="1" u="none" strike="noStrike" cap="none" spc="0" normalizeH="0" baseline="0" noProof="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smtClean="0">
              <a:latin typeface="Times New Roman" pitchFamily="18" charset="0"/>
              <a:cs typeface="Times New Roman" pitchFamily="18" charset="0"/>
            </a:rPr>
            <a:t>Em</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có</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suy</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nghĩ</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gì</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về</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hành</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động</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việc</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làm</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của</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Hải</a:t>
          </a:r>
          <a:r>
            <a:rPr lang="en-US" sz="2800" b="1" i="0" baseline="0" dirty="0" smtClean="0">
              <a:latin typeface="Times New Roman" pitchFamily="18" charset="0"/>
              <a:cs typeface="Times New Roman" pitchFamily="18" charset="0"/>
            </a:rPr>
            <a:t>?</a:t>
          </a:r>
        </a:p>
        <a:p>
          <a:pPr algn="just"/>
          <a:r>
            <a:rPr kumimoji="0" lang="en-US" sz="2800" b="1" i="1" u="none" strike="noStrike" cap="none" spc="0" normalizeH="0" baseline="0" noProof="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smtClean="0">
              <a:latin typeface="+mj-lt"/>
            </a:rPr>
            <a:t>Em hiểu thế  nào là tiết kiệm?</a:t>
          </a:r>
          <a:endParaRPr lang="en-US" sz="2800" b="1" i="0" dirty="0" smtClean="0">
            <a:latin typeface="+mj-lt"/>
          </a:endParaRPr>
        </a:p>
        <a:p>
          <a:pPr algn="l">
            <a:spcAft>
              <a:spcPts val="0"/>
            </a:spcAft>
          </a:pPr>
          <a:r>
            <a:rPr lang="en-US" sz="2800" b="1" i="0" smtClean="0">
              <a:solidFill>
                <a:sysClr val="windowText" lastClr="000000">
                  <a:hueOff val="0"/>
                  <a:satOff val="0"/>
                  <a:lumOff val="0"/>
                  <a:alphaOff val="0"/>
                </a:sysClr>
              </a:solidFill>
              <a:effectLst/>
              <a:latin typeface="+mj-lt"/>
              <a:ea typeface="+mn-ea"/>
              <a:cs typeface="Arial" panose="020B0604020202020204" pitchFamily="34" charset="0"/>
            </a:rPr>
            <a:t>..............................................................................................................................................................</a:t>
          </a:r>
          <a:endParaRPr lang="en-US" sz="2800" i="0" dirty="0">
            <a:solidFill>
              <a:sysClr val="windowText" lastClr="000000">
                <a:hueOff val="0"/>
                <a:satOff val="0"/>
                <a:lumOff val="0"/>
                <a:alphaOff val="0"/>
              </a:sysClr>
            </a:solidFill>
            <a:latin typeface="+mj-lt"/>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ScaleY="110788"/>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840F8C9E-B202-4DE0-AC25-35D3A1FA52CB}" type="presOf" srcId="{36F1A9A7-0E91-4997-8451-066E68D6791C}" destId="{11925212-181A-4D0E-84EB-C4219DE1ABB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A08C96F6-3490-4C54-AD6E-4870C05A8173}" type="presOf" srcId="{36F1A9A7-0E91-4997-8451-066E68D6791C}" destId="{629FFE63-9943-4FDD-AEB3-15F8D3455642}" srcOrd="1"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BEE2A10E-61AB-4B91-AEC2-C9DAA1279C51}" type="presOf" srcId="{8C4E1181-A43E-4AFA-A175-608167BDD664}" destId="{DE66B4FA-8443-484B-9A9E-FA188D6B4E43}" srcOrd="0" destOrd="0" presId="urn:microsoft.com/office/officeart/2005/8/layout/vList4#1"/>
    <dgm:cxn modelId="{D7871605-17A6-4B71-848A-34522C1FCB91}" type="presOf" srcId="{8C4E1181-A43E-4AFA-A175-608167BDD664}" destId="{046903CA-E59E-4D3A-B85F-2132F4D3C385}"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smtClean="0">
              <a:latin typeface="+mj-lt"/>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smtClean="0">
              <a:solidFill>
                <a:srgbClr val="FF0000"/>
              </a:solidFill>
              <a:latin typeface="Times New Roman" pitchFamily="18" charset="0"/>
              <a:cs typeface="Times New Roman" pitchFamily="18" charset="0"/>
            </a:rPr>
            <a:t>Em</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có</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suy</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nghĩ</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gì</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về</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hành</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động</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việc</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làm</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của</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Hải</a:t>
          </a:r>
          <a:r>
            <a:rPr lang="en-US" sz="2800" b="1" i="0" baseline="0" dirty="0" smtClean="0">
              <a:latin typeface="Times New Roman" pitchFamily="18" charset="0"/>
              <a:cs typeface="Times New Roman" pitchFamily="18" charset="0"/>
            </a:rPr>
            <a:t>?</a:t>
          </a:r>
        </a:p>
        <a:p>
          <a:pPr algn="just"/>
          <a:r>
            <a:rPr lang="de-DE" sz="2800" dirty="0" smtClean="0">
              <a:latin typeface="Times New Roman" pitchFamily="18" charset="0"/>
              <a:cs typeface="Times New Roman" pitchFamily="18" charset="0"/>
            </a:rPr>
            <a:t>-Hải biết sử dụng vật chất, tiền bạc hợp lí.</a:t>
          </a:r>
          <a:endParaRPr lang="en-US" sz="2800" i="1"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smtClean="0">
              <a:solidFill>
                <a:srgbClr val="FF0000"/>
              </a:solidFill>
              <a:latin typeface="+mj-lt"/>
            </a:rPr>
            <a:t>Em hiểu thế  nào là tiết kiệm?</a:t>
          </a:r>
        </a:p>
        <a:p>
          <a:pPr algn="l">
            <a:spcAft>
              <a:spcPts val="0"/>
            </a:spcAft>
          </a:pPr>
          <a:r>
            <a:rPr lang="de-DE" sz="2800" dirty="0" smtClean="0">
              <a:latin typeface="Times New Roman" pitchFamily="18" charset="0"/>
              <a:cs typeface="Times New Roman" pitchFamily="18" charset="0"/>
            </a:rPr>
            <a:t>Tiết kiệm là biết sử dung một cách hợp lí của cải, tiền bạc, thời gian, sức lực của mình và người khác.</a:t>
          </a:r>
          <a:endParaRPr lang="en-US" sz="2800" b="1" i="0" dirty="0" smtClean="0">
            <a:solidFill>
              <a:sysClr val="windowText" lastClr="000000">
                <a:hueOff val="0"/>
                <a:satOff val="0"/>
                <a:lumOff val="0"/>
                <a:alphaOff val="0"/>
              </a:sysClr>
            </a:solidFill>
            <a:effectLst/>
            <a:latin typeface="Times New Roman" pitchFamily="18" charset="0"/>
            <a:ea typeface="+mn-ea"/>
            <a:cs typeface="Times New Roman"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t>
        <a:bodyPr/>
        <a:lstStyle/>
        <a:p>
          <a:endParaRPr lang="en-US"/>
        </a:p>
      </dgm:t>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t>
        <a:bodyPr/>
        <a:lstStyle/>
        <a:p>
          <a:endParaRPr lang="en-US"/>
        </a:p>
      </dgm:t>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54605"/>
          <a:ext cx="10418983" cy="148311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Hải</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đã</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có</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việc</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làm</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p>
        <a:p>
          <a:pPr lvl="0" algn="just" defTabSz="1244600">
            <a:lnSpc>
              <a:spcPct val="90000"/>
            </a:lnSpc>
            <a:spcBef>
              <a:spcPct val="0"/>
            </a:spcBef>
            <a:spcAft>
              <a:spcPct val="35000"/>
            </a:spcAft>
          </a:pPr>
          <a:r>
            <a:rPr kumimoji="0" lang="en-US" sz="2800" b="1" i="1" u="none" strike="noStrike" kern="1200" cap="none" spc="0" normalizeH="0" baseline="0" noProof="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r>
            <a:rPr kumimoji="0" lang="en-US" sz="2800" b="1" i="1" u="none" strike="noStrike" kern="1200" cap="none" spc="0" normalizeH="0" baseline="0" noProof="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2107" y="254605"/>
        <a:ext cx="8186875" cy="1483110"/>
      </dsp:txXfrm>
    </dsp:sp>
    <dsp:sp modelId="{2AAACA77-E4A0-4E99-9F03-72ED26BB7B73}">
      <dsp:nvSpPr>
        <dsp:cNvPr id="0" name=""/>
        <dsp:cNvSpPr/>
      </dsp:nvSpPr>
      <dsp:spPr>
        <a:xfrm>
          <a:off x="148311" y="148311"/>
          <a:ext cx="2083796" cy="118648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31421"/>
          <a:ext cx="10418983" cy="148311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smtClean="0">
              <a:latin typeface="Times New Roman" pitchFamily="18" charset="0"/>
              <a:cs typeface="Times New Roman" pitchFamily="18" charset="0"/>
            </a:rPr>
            <a:t>Em</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có</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suy</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nghĩ</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gì</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về</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hành</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động</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việc</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làm</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của</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Hải</a:t>
          </a:r>
          <a:r>
            <a:rPr lang="en-US" sz="2800" b="1" i="0" kern="1200" baseline="0" dirty="0" smtClean="0">
              <a:latin typeface="Times New Roman" pitchFamily="18" charset="0"/>
              <a:cs typeface="Times New Roman" pitchFamily="18" charset="0"/>
            </a:rPr>
            <a:t>?</a:t>
          </a:r>
        </a:p>
        <a:p>
          <a:pPr lvl="0" algn="just" defTabSz="1244600">
            <a:lnSpc>
              <a:spcPct val="90000"/>
            </a:lnSpc>
            <a:spcBef>
              <a:spcPct val="0"/>
            </a:spcBef>
            <a:spcAft>
              <a:spcPct val="35000"/>
            </a:spcAft>
          </a:pPr>
          <a:r>
            <a:rPr kumimoji="0" lang="en-US" sz="2800" b="1" i="1" u="none" strike="noStrike" kern="1200" cap="none" spc="0" normalizeH="0" baseline="0" noProof="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2107" y="1631421"/>
        <a:ext cx="8186875" cy="1483110"/>
      </dsp:txXfrm>
    </dsp:sp>
    <dsp:sp modelId="{2352C030-0248-483B-94A9-26972C30B2AA}">
      <dsp:nvSpPr>
        <dsp:cNvPr id="0" name=""/>
        <dsp:cNvSpPr/>
      </dsp:nvSpPr>
      <dsp:spPr>
        <a:xfrm>
          <a:off x="148311" y="1779732"/>
          <a:ext cx="2083796" cy="118648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262842"/>
          <a:ext cx="10418983" cy="164310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lvl="0" algn="l" defTabSz="1244600">
            <a:lnSpc>
              <a:spcPct val="90000"/>
            </a:lnSpc>
            <a:spcBef>
              <a:spcPct val="0"/>
            </a:spcBef>
            <a:spcAft>
              <a:spcPts val="0"/>
            </a:spcAft>
          </a:pPr>
          <a:r>
            <a:rPr lang="vi-VN" sz="2800" b="1" i="0" kern="1200" dirty="0" smtClean="0">
              <a:latin typeface="+mj-lt"/>
            </a:rPr>
            <a:t>Em hiểu thế  nào là tiết kiệm?</a:t>
          </a:r>
          <a:endParaRPr lang="en-US" sz="2800" b="1" i="0" kern="1200" dirty="0" smtClean="0">
            <a:latin typeface="+mj-lt"/>
          </a:endParaRPr>
        </a:p>
        <a:p>
          <a:pPr lvl="0" algn="l" defTabSz="1244600">
            <a:lnSpc>
              <a:spcPct val="90000"/>
            </a:lnSpc>
            <a:spcBef>
              <a:spcPct val="0"/>
            </a:spcBef>
            <a:spcAft>
              <a:spcPts val="0"/>
            </a:spcAft>
          </a:pPr>
          <a:r>
            <a:rPr lang="en-US" sz="2800" b="1" i="0" kern="1200" smtClean="0">
              <a:solidFill>
                <a:sysClr val="windowText" lastClr="000000">
                  <a:hueOff val="0"/>
                  <a:satOff val="0"/>
                  <a:lumOff val="0"/>
                  <a:alphaOff val="0"/>
                </a:sysClr>
              </a:solidFill>
              <a:effectLst/>
              <a:latin typeface="+mj-lt"/>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mj-lt"/>
            <a:ea typeface="+mn-ea"/>
            <a:cs typeface="+mn-cs"/>
          </a:endParaRPr>
        </a:p>
      </dsp:txBody>
      <dsp:txXfrm>
        <a:off x="2232107" y="3262842"/>
        <a:ext cx="8186875" cy="1643108"/>
      </dsp:txXfrm>
    </dsp:sp>
    <dsp:sp modelId="{72B5F39E-2D8B-4AE5-99A7-0B4F92796C74}">
      <dsp:nvSpPr>
        <dsp:cNvPr id="0" name=""/>
        <dsp:cNvSpPr/>
      </dsp:nvSpPr>
      <dsp:spPr>
        <a:xfrm>
          <a:off x="148311" y="3491152"/>
          <a:ext cx="2083796" cy="118648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endParaRPr>
        </a:p>
        <a:p>
          <a:pPr lvl="0" algn="l" defTabSz="1244600">
            <a:lnSpc>
              <a:spcPct val="100000"/>
            </a:lnSpc>
            <a:spcBef>
              <a:spcPct val="0"/>
            </a:spcBef>
            <a:spcAft>
              <a:spcPts val="0"/>
            </a:spcAft>
          </a:pPr>
          <a:r>
            <a:rPr lang="vi-VN" sz="2800" kern="1200" dirty="0" smtClean="0">
              <a:latin typeface="+mj-lt"/>
              <a:cs typeface="Times New Roman" panose="02020603050405020304" pitchFamily="18" charset="0"/>
            </a:rPr>
            <a:t>Hải tiết kiệm tiền để mua xe đạp, nhưng khi em gái ốm, Hải dùng tiền tiết kiệm để phụ mẹ chữa bệnh cho em. </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baseline="0" dirty="0" err="1" smtClean="0">
              <a:solidFill>
                <a:srgbClr val="FF0000"/>
              </a:solidFill>
              <a:latin typeface="Times New Roman" pitchFamily="18" charset="0"/>
              <a:cs typeface="Times New Roman" pitchFamily="18" charset="0"/>
            </a:rPr>
            <a:t>Em</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có</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suy</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nghĩ</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gì</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về</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hành</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động</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việc</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làm</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của</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Hải</a:t>
          </a:r>
          <a:r>
            <a:rPr lang="en-US" sz="2800" b="1" i="0" kern="1200" baseline="0" dirty="0" smtClean="0">
              <a:latin typeface="Times New Roman" pitchFamily="18" charset="0"/>
              <a:cs typeface="Times New Roman" pitchFamily="18" charset="0"/>
            </a:rPr>
            <a:t>?</a:t>
          </a:r>
        </a:p>
        <a:p>
          <a:pPr lvl="0" algn="just" defTabSz="1244600">
            <a:lnSpc>
              <a:spcPct val="90000"/>
            </a:lnSpc>
            <a:spcBef>
              <a:spcPct val="0"/>
            </a:spcBef>
            <a:spcAft>
              <a:spcPct val="35000"/>
            </a:spcAft>
          </a:pPr>
          <a:r>
            <a:rPr lang="de-DE" sz="2800" kern="1200" dirty="0" smtClean="0">
              <a:latin typeface="Times New Roman" pitchFamily="18" charset="0"/>
              <a:cs typeface="Times New Roman" pitchFamily="18" charset="0"/>
            </a:rPr>
            <a:t>-Hải biết sử dụng vật chất, tiền bạc hợp lí.</a:t>
          </a:r>
          <a:endParaRPr lang="en-US" sz="2800" i="1" kern="120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ts val="0"/>
            </a:spcAft>
          </a:pPr>
          <a:r>
            <a:rPr lang="vi-VN" sz="2800" b="1" i="0" kern="1200" dirty="0" smtClean="0">
              <a:solidFill>
                <a:srgbClr val="FF0000"/>
              </a:solidFill>
              <a:latin typeface="+mj-lt"/>
            </a:rPr>
            <a:t>Em hiểu thế  nào là tiết kiệm?</a:t>
          </a:r>
        </a:p>
        <a:p>
          <a:pPr lvl="0" algn="l" defTabSz="1244600">
            <a:lnSpc>
              <a:spcPct val="90000"/>
            </a:lnSpc>
            <a:spcBef>
              <a:spcPct val="0"/>
            </a:spcBef>
            <a:spcAft>
              <a:spcPts val="0"/>
            </a:spcAft>
          </a:pPr>
          <a:r>
            <a:rPr lang="de-DE" sz="2800" kern="1200" dirty="0" smtClean="0">
              <a:latin typeface="Times New Roman" pitchFamily="18" charset="0"/>
              <a:cs typeface="Times New Roman" pitchFamily="18" charset="0"/>
            </a:rPr>
            <a:t>Tiết kiệm là biết sử dung một cách hợp lí của cải, tiền bạc, thời gian, sức lực của mình và người khác.</a:t>
          </a:r>
          <a:endParaRPr lang="en-US" sz="2800" b="1" i="0" kern="1200" dirty="0" smtClean="0">
            <a:solidFill>
              <a:sysClr val="windowText" lastClr="000000">
                <a:hueOff val="0"/>
                <a:satOff val="0"/>
                <a:lumOff val="0"/>
                <a:alphaOff val="0"/>
              </a:sysClr>
            </a:solidFill>
            <a:effectLst/>
            <a:latin typeface="Times New Roman" pitchFamily="18" charset="0"/>
            <a:ea typeface="+mn-ea"/>
            <a:cs typeface="Times New Roman" pitchFamily="18"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35468-0C36-4170-BD0F-371388FDC366}" type="datetimeFigureOut">
              <a:rPr lang="en-US" smtClean="0"/>
              <a:t>28/2/2023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5E441-6604-493E-B130-608F0FADB62F}" type="slidenum">
              <a:rPr lang="en-US" smtClean="0"/>
              <a:t>‹#›</a:t>
            </a:fld>
            <a:endParaRPr lang="en-US"/>
          </a:p>
        </p:txBody>
      </p:sp>
    </p:spTree>
    <p:extLst>
      <p:ext uri="{BB962C8B-B14F-4D97-AF65-F5344CB8AC3E}">
        <p14:creationId xmlns:p14="http://schemas.microsoft.com/office/powerpoint/2010/main" val="357830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55E441-6604-493E-B130-608F0FADB62F}" type="slidenum">
              <a:rPr lang="en-US" smtClean="0"/>
              <a:t>30</a:t>
            </a:fld>
            <a:endParaRPr lang="en-US"/>
          </a:p>
        </p:txBody>
      </p:sp>
    </p:spTree>
    <p:extLst>
      <p:ext uri="{BB962C8B-B14F-4D97-AF65-F5344CB8AC3E}">
        <p14:creationId xmlns:p14="http://schemas.microsoft.com/office/powerpoint/2010/main" val="267492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28/2/2023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28/2/2023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28/2/2023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28/2/2023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t>28/2/2023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t>28/2/2023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t>28/2/2023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9.png"/><Relationship Id="rId7"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35.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1.xml"/><Relationship Id="rId11" Type="http://schemas.openxmlformats.org/officeDocument/2006/relationships/image" Target="../media/image15.jpeg"/><Relationship Id="rId5" Type="http://schemas.openxmlformats.org/officeDocument/2006/relationships/diagramData" Target="../diagrams/data1.xml"/><Relationship Id="rId10" Type="http://schemas.openxmlformats.org/officeDocument/2006/relationships/image" Target="../media/image14.jpeg"/><Relationship Id="rId4" Type="http://schemas.openxmlformats.org/officeDocument/2006/relationships/image" Target="../media/image4.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2.xml"/><Relationship Id="rId11" Type="http://schemas.openxmlformats.org/officeDocument/2006/relationships/image" Target="../media/image15.jpeg"/><Relationship Id="rId5" Type="http://schemas.openxmlformats.org/officeDocument/2006/relationships/diagramData" Target="../diagrams/data2.xml"/><Relationship Id="rId10" Type="http://schemas.openxmlformats.org/officeDocument/2006/relationships/image" Target="../media/image14.jpeg"/><Relationship Id="rId4" Type="http://schemas.openxmlformats.org/officeDocument/2006/relationships/image" Target="../media/image4.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a:latin typeface="Times New Roman" panose="02020603050405020304" pitchFamily="18" charset="0"/>
                <a:ea typeface="宋体" panose="02010600030101010101" pitchFamily="2" charset="-122"/>
                <a:cs typeface="Times New Roman" panose="02020603050405020304" pitchFamily="18" charset="0"/>
              </a:rPr>
              <a:t>TRƯỜNG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THCS TÔ VĨNH DIỆN</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a:latin typeface="Times New Roman" panose="02020603050405020304" pitchFamily="18" charset="0"/>
                <a:ea typeface="宋体" panose="02010600030101010101" pitchFamily="2" charset="-122"/>
                <a:cs typeface="Times New Roman" panose="02020603050405020304" pitchFamily="18" charset="0"/>
              </a:rPr>
              <a:t>TỔ </a:t>
            </a:r>
            <a:r>
              <a:rPr lang="en-US" altLang="vi-VN" sz="2398" smtClean="0">
                <a:latin typeface="Times New Roman" panose="02020603050405020304" pitchFamily="18" charset="0"/>
                <a:ea typeface="宋体" panose="02010600030101010101" pitchFamily="2" charset="-122"/>
                <a:cs typeface="Times New Roman" panose="02020603050405020304" pitchFamily="18" charset="0"/>
              </a:rPr>
              <a:t>VĂN – SỬ - ĐỊA</a:t>
            </a: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3385359" y="3619082"/>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1194"/>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mj-lt"/>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mj-lt"/>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359211"/>
            <a:ext cx="1087133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2600" dirty="0" smtClean="0">
                <a:solidFill>
                  <a:prstClr val="black"/>
                </a:solidFill>
                <a:latin typeface="+mj-lt"/>
                <a:ea typeface="Cambria" panose="02040503050406030204" pitchFamily="18" charset="0"/>
                <a:cs typeface="Cambria" panose="02040503050406030204" pitchFamily="18" charset="0"/>
              </a:rPr>
              <a:t/>
            </a:r>
            <a:br>
              <a:rPr lang="vi-VN" altLang="en-US" sz="2600" dirty="0" smtClean="0">
                <a:solidFill>
                  <a:prstClr val="black"/>
                </a:solidFill>
                <a:latin typeface="+mj-lt"/>
                <a:ea typeface="Cambria" panose="02040503050406030204" pitchFamily="18" charset="0"/>
                <a:cs typeface="Cambria" panose="02040503050406030204" pitchFamily="18" charset="0"/>
              </a:rPr>
            </a:br>
            <a:r>
              <a:rPr lang="en-US" sz="2600" b="1" dirty="0" err="1" smtClean="0">
                <a:solidFill>
                  <a:srgbClr val="000000"/>
                </a:solidFill>
                <a:latin typeface="+mj-lt"/>
                <a:ea typeface="Courier New" panose="02070309020205020404" pitchFamily="49" charset="0"/>
              </a:rPr>
              <a:t>Em</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hãy</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chỉ</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ra</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những</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biểu</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hiện</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của</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tiết</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kiệm</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và</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chưa</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tiết</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kiệm</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trong</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các</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bức</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tranh</a:t>
            </a:r>
            <a:r>
              <a:rPr lang="en-US" sz="2600" b="1" dirty="0" smtClean="0">
                <a:solidFill>
                  <a:srgbClr val="000000"/>
                </a:solidFill>
                <a:latin typeface="+mj-lt"/>
                <a:ea typeface="Courier New" panose="02070309020205020404" pitchFamily="49" charset="0"/>
              </a:rPr>
              <a:t> </a:t>
            </a:r>
            <a:r>
              <a:rPr lang="en-US" sz="2600" b="1" dirty="0" err="1" smtClean="0">
                <a:solidFill>
                  <a:srgbClr val="000000"/>
                </a:solidFill>
                <a:latin typeface="+mj-lt"/>
                <a:ea typeface="Courier New" panose="02070309020205020404" pitchFamily="49" charset="0"/>
              </a:rPr>
              <a:t>sau</a:t>
            </a:r>
            <a:r>
              <a:rPr lang="en-US" sz="2600" b="1" dirty="0" smtClean="0">
                <a:solidFill>
                  <a:srgbClr val="000000"/>
                </a:solidFill>
                <a:latin typeface="+mj-lt"/>
                <a:ea typeface="Courier New" panose="02070309020205020404" pitchFamily="49" charset="0"/>
              </a:rPr>
              <a:t>?</a:t>
            </a:r>
            <a:endParaRPr lang="vi-VN" altLang="en-US" sz="2600" b="1" dirty="0" smtClean="0">
              <a:solidFill>
                <a:srgbClr val="FF0000"/>
              </a:solidFill>
              <a:latin typeface="+mj-lt"/>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1405652"/>
            <a:ext cx="2804160" cy="2304891"/>
          </a:xfrm>
          <a:prstGeom prst="rect">
            <a:avLst/>
          </a:prstGeom>
        </p:spPr>
      </p:pic>
      <p:pic>
        <p:nvPicPr>
          <p:cNvPr id="13" name="Shape 298"/>
          <p:cNvPicPr/>
          <p:nvPr/>
        </p:nvPicPr>
        <p:blipFill>
          <a:blip r:embed="rId5"/>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smtClean="0">
                  <a:effectLst/>
                  <a:latin typeface="#9Slide05 Brannboll Ny" panose="02000000000000000000" pitchFamily="2" charset="0"/>
                  <a:ea typeface="Arial" panose="020B0604020202020204" pitchFamily="34" charset="0"/>
                </a:rPr>
                <a:t>Con </a:t>
              </a:r>
              <a:r>
                <a:rPr lang="en-US" sz="1600" i="1" dirty="0" err="1" smtClean="0">
                  <a:effectLst/>
                  <a:latin typeface="#9Slide05 Brannboll Ny" panose="02000000000000000000" pitchFamily="2" charset="0"/>
                  <a:ea typeface="Arial" panose="020B0604020202020204" pitchFamily="34" charset="0"/>
                </a:rPr>
                <a:t>có</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biết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mẹ</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phải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mất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bao</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nhiêu</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thời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gian</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để</a:t>
              </a:r>
              <a:r>
                <a:rPr lang="en-US" sz="1600" i="1" dirty="0" smtClean="0">
                  <a:effectLst/>
                  <a:latin typeface="#9Slide05 Brannboll Ny" panose="02000000000000000000" pitchFamily="2" charset="0"/>
                  <a:ea typeface="Arial" panose="020B0604020202020204" pitchFamily="34" charset="0"/>
                </a:rPr>
                <a:t> </a:t>
              </a:r>
              <a:r>
                <a:rPr lang="vi-VN" sz="1600" i="1" dirty="0" smtClean="0">
                  <a:effectLst/>
                  <a:latin typeface="#9Slide05 Brannboll Ny" panose="02000000000000000000" pitchFamily="2" charset="0"/>
                  <a:ea typeface="Arial" panose="020B0604020202020204" pitchFamily="34" charset="0"/>
                </a:rPr>
                <a:t>đan </a:t>
              </a:r>
              <a:r>
                <a:rPr lang="vi-VN" sz="1600" i="1" dirty="0">
                  <a:effectLst/>
                  <a:latin typeface="#9Slide05 Brannboll Ny" panose="02000000000000000000" pitchFamily="2" charset="0"/>
                  <a:ea typeface="Arial" panose="020B0604020202020204" pitchFamily="34" charset="0"/>
                </a:rPr>
                <a:t>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Mỗi</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đội</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cử</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5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bạn</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xuất</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sắc</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itchFamily="18" charset="0"/>
              <a:ea typeface="微软雅黑"/>
              <a:cs typeface="Times New Roman"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Đạ</a:t>
              </a:r>
              <a:r>
                <a:rPr lang="it-IT" sz="2531" b="1" dirty="0">
                  <a:solidFill>
                    <a:srgbClr val="FF0000"/>
                  </a:solidFill>
                  <a:latin typeface="Times New Roman" pitchFamily="18" charset="0"/>
                  <a:ea typeface="Arial Unicode MS"/>
                  <a:cs typeface="Times New Roman" pitchFamily="18" charset="0"/>
                </a:rPr>
                <a:t>i di</a:t>
              </a:r>
              <a:r>
                <a:rPr lang="en-US" sz="2531" b="1" dirty="0" err="1">
                  <a:solidFill>
                    <a:srgbClr val="FF0000"/>
                  </a:solidFill>
                  <a:latin typeface="Times New Roman" pitchFamily="18" charset="0"/>
                  <a:ea typeface="Arial Unicode MS"/>
                  <a:cs typeface="Times New Roman" pitchFamily="18" charset="0"/>
                </a:rPr>
                <a:t>ện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hai</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l</a:t>
              </a:r>
              <a:r>
                <a:rPr lang="fr-FR" sz="2531" b="1" dirty="0">
                  <a:solidFill>
                    <a:srgbClr val="FF0000"/>
                  </a:solidFill>
                  <a:latin typeface="Times New Roman" pitchFamily="18" charset="0"/>
                  <a:ea typeface="Arial Unicode MS"/>
                  <a:cs typeface="Times New Roman" pitchFamily="18" charset="0"/>
                </a:rPr>
                <a:t>ê</a:t>
              </a:r>
              <a:r>
                <a:rPr lang="en-US" sz="2531" b="1" dirty="0">
                  <a:solidFill>
                    <a:srgbClr val="FF0000"/>
                  </a:solidFill>
                  <a:latin typeface="Times New Roman" pitchFamily="18" charset="0"/>
                  <a:ea typeface="Arial Unicode MS"/>
                  <a:cs typeface="Times New Roman" pitchFamily="18" charset="0"/>
                </a:rPr>
                <a:t>n </a:t>
              </a:r>
              <a:r>
                <a:rPr lang="en-US" sz="2531" b="1" dirty="0" err="1">
                  <a:solidFill>
                    <a:srgbClr val="FF0000"/>
                  </a:solidFill>
                  <a:latin typeface="Times New Roman" pitchFamily="18" charset="0"/>
                  <a:ea typeface="Arial Unicode MS"/>
                  <a:cs typeface="Times New Roman" pitchFamily="18" charset="0"/>
                </a:rPr>
                <a:t>bả</a:t>
              </a:r>
              <a:r>
                <a:rPr lang="nl-NL" sz="2531" b="1" dirty="0">
                  <a:solidFill>
                    <a:srgbClr val="FF0000"/>
                  </a:solidFill>
                  <a:latin typeface="Times New Roman" pitchFamily="18" charset="0"/>
                  <a:ea typeface="Arial Unicode MS"/>
                  <a:cs typeface="Times New Roman" pitchFamily="18" charset="0"/>
                </a:rPr>
                <a:t>ng </a:t>
              </a:r>
              <a:r>
                <a:rPr lang="en-US" sz="2531" b="1" dirty="0" err="1" smtClean="0">
                  <a:solidFill>
                    <a:srgbClr val="FF0000"/>
                  </a:solidFill>
                  <a:latin typeface="Times New Roman" pitchFamily="18" charset="0"/>
                  <a:ea typeface="Arial Unicode MS"/>
                  <a:cs typeface="Times New Roman" pitchFamily="18" charset="0"/>
                </a:rPr>
                <a:t>viết</a:t>
              </a:r>
              <a:r>
                <a:rPr lang="en-US" sz="2531" b="1" dirty="0" smtClean="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những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biểu</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hiện</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trong</a:t>
              </a:r>
              <a:r>
                <a:rPr lang="en-US" sz="2531" b="1" dirty="0" smtClean="0">
                  <a:solidFill>
                    <a:srgbClr val="FF0000"/>
                  </a:solidFill>
                  <a:latin typeface="Times New Roman" pitchFamily="18" charset="0"/>
                  <a:ea typeface="Arial Unicode MS"/>
                  <a:cs typeface="Times New Roman" pitchFamily="18" charset="0"/>
                </a:rPr>
                <a:t> </a:t>
              </a:r>
              <a:r>
                <a:rPr lang="en-US" sz="2531" b="1" dirty="0">
                  <a:solidFill>
                    <a:srgbClr val="FF0000"/>
                  </a:solidFill>
                  <a:latin typeface="Times New Roman" pitchFamily="18" charset="0"/>
                  <a:ea typeface="Arial Unicode MS"/>
                  <a:cs typeface="Times New Roman"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biểu</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hiện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sẽ</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chiến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thắng</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và</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được</a:t>
              </a:r>
              <a:r>
                <a:rPr lang="en-US" sz="2531" b="1" dirty="0" smtClean="0">
                  <a:solidFill>
                    <a:srgbClr val="FF0000"/>
                  </a:solidFill>
                  <a:latin typeface="Times New Roman" pitchFamily="18" charset="0"/>
                  <a:ea typeface="Arial Unicode MS"/>
                  <a:cs typeface="Times New Roman" pitchFamily="18" charset="0"/>
                </a:rPr>
                <a:t> </a:t>
              </a:r>
              <a:r>
                <a:rPr lang="en-US" sz="2531" b="1" dirty="0">
                  <a:solidFill>
                    <a:srgbClr val="FF0000"/>
                  </a:solidFill>
                  <a:latin typeface="Times New Roman" pitchFamily="18" charset="0"/>
                  <a:ea typeface="Arial Unicode MS"/>
                  <a:cs typeface="Times New Roman" pitchFamily="18" charset="0"/>
                </a:rPr>
                <a:t>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a:t>
            </a:r>
            <a:r>
              <a:rPr lang="en-US" altLang="en-US" sz="4000" b="1" dirty="0" smtClean="0">
                <a:solidFill>
                  <a:srgbClr val="0000FF"/>
                </a:solidFill>
                <a:latin typeface="#9Slide05 Fourth" panose="00000500000000000000" pitchFamily="2" charset="0"/>
                <a:ea typeface="Helvetica Neue"/>
                <a:cs typeface="Helvetica Neue"/>
              </a:rPr>
              <a:t>: </a:t>
            </a:r>
            <a:r>
              <a:rPr lang="en-US" altLang="en-US" sz="4400" b="1" dirty="0" smtClean="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FF0000"/>
                  </a:solidFill>
                  <a:latin typeface="Times New Roman" pitchFamily="18" charset="0"/>
                  <a:ea typeface="Arial Unicode MS"/>
                  <a:cs typeface="Times New Roman" pitchFamily="18" charset="0"/>
                </a:rPr>
                <a:t>Chia </a:t>
              </a:r>
              <a:r>
                <a:rPr lang="en-US" sz="2800" b="1" kern="0" dirty="0" err="1">
                  <a:solidFill>
                    <a:srgbClr val="FF0000"/>
                  </a:solidFill>
                  <a:latin typeface="Times New Roman" pitchFamily="18" charset="0"/>
                  <a:ea typeface="Arial Unicode MS"/>
                  <a:cs typeface="Times New Roman" pitchFamily="18" charset="0"/>
                </a:rPr>
                <a:t>lớp</a:t>
              </a:r>
              <a:r>
                <a:rPr lang="en-US" sz="2800" b="1" kern="0" dirty="0">
                  <a:solidFill>
                    <a:srgbClr val="FF0000"/>
                  </a:solidFill>
                  <a:latin typeface="Times New Roman" pitchFamily="18" charset="0"/>
                  <a:ea typeface="Arial Unicode MS"/>
                  <a:cs typeface="Times New Roman" pitchFamily="18" charset="0"/>
                </a:rPr>
                <a:t> </a:t>
              </a:r>
              <a:r>
                <a:rPr lang="en-US" sz="2800" b="1" kern="0" dirty="0" err="1">
                  <a:solidFill>
                    <a:srgbClr val="FF0000"/>
                  </a:solidFill>
                  <a:latin typeface="Times New Roman" pitchFamily="18" charset="0"/>
                  <a:ea typeface="Arial Unicode MS"/>
                  <a:cs typeface="Times New Roman" pitchFamily="18" charset="0"/>
                </a:rPr>
                <a:t>ra</a:t>
              </a:r>
              <a:r>
                <a:rPr lang="en-US" sz="2800" b="1" kern="0" dirty="0">
                  <a:solidFill>
                    <a:srgbClr val="FF0000"/>
                  </a:solidFill>
                  <a:latin typeface="Times New Roman" pitchFamily="18" charset="0"/>
                  <a:ea typeface="Arial Unicode MS"/>
                  <a:cs typeface="Times New Roman" pitchFamily="18" charset="0"/>
                </a:rPr>
                <a:t> </a:t>
              </a:r>
              <a:r>
                <a:rPr lang="en-US" sz="2800" b="1" kern="0" dirty="0" err="1">
                  <a:solidFill>
                    <a:srgbClr val="FF0000"/>
                  </a:solidFill>
                  <a:latin typeface="Times New Roman" pitchFamily="18" charset="0"/>
                  <a:ea typeface="Arial Unicode MS"/>
                  <a:cs typeface="Times New Roman" pitchFamily="18" charset="0"/>
                </a:rPr>
                <a:t>thành</a:t>
              </a:r>
              <a:r>
                <a:rPr lang="en-US" sz="2800" b="1" kern="0" dirty="0">
                  <a:solidFill>
                    <a:srgbClr val="FF0000"/>
                  </a:solidFill>
                  <a:latin typeface="Times New Roman" pitchFamily="18" charset="0"/>
                  <a:ea typeface="Arial Unicode MS"/>
                  <a:cs typeface="Times New Roman" pitchFamily="18" charset="0"/>
                </a:rPr>
                <a:t> </a:t>
              </a:r>
              <a:r>
                <a:rPr lang="en-US" sz="2800" b="1" kern="0" dirty="0" err="1">
                  <a:solidFill>
                    <a:srgbClr val="FF0000"/>
                  </a:solidFill>
                  <a:latin typeface="Times New Roman" pitchFamily="18" charset="0"/>
                  <a:ea typeface="Arial Unicode MS"/>
                  <a:cs typeface="Times New Roman" pitchFamily="18" charset="0"/>
                </a:rPr>
                <a:t>hai</a:t>
              </a:r>
              <a:r>
                <a:rPr lang="en-US" sz="2800" b="1" kern="0" dirty="0">
                  <a:solidFill>
                    <a:srgbClr val="FF0000"/>
                  </a:solidFill>
                  <a:latin typeface="Times New Roman" pitchFamily="18" charset="0"/>
                  <a:ea typeface="Arial Unicode MS"/>
                  <a:cs typeface="Times New Roman" pitchFamily="18" charset="0"/>
                </a:rPr>
                <a:t> </a:t>
              </a:r>
              <a:r>
                <a:rPr lang="en-US" sz="2800" b="1" kern="0" dirty="0" err="1">
                  <a:solidFill>
                    <a:srgbClr val="FF0000"/>
                  </a:solidFill>
                  <a:latin typeface="Times New Roman" pitchFamily="18" charset="0"/>
                  <a:ea typeface="Arial Unicode MS"/>
                  <a:cs typeface="Times New Roman" pitchFamily="18" charset="0"/>
                </a:rPr>
                <a:t>đội</a:t>
              </a:r>
              <a:endParaRPr lang="en-US" sz="2800" b="1" kern="0" dirty="0">
                <a:solidFill>
                  <a:srgbClr val="FF0000"/>
                </a:solidFill>
                <a:latin typeface="Times New Roman" pitchFamily="18" charset="0"/>
                <a:ea typeface="Arial Unicode MS"/>
                <a:cs typeface="Times New Roman" pitchFamily="18" charset="0"/>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Đội</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1: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Biểu</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hiện</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của</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tiết</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kiệm</a:t>
              </a:r>
              <a:endPar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Đội</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2: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Biểu</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hiện</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chưa</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tiết</a:t>
              </a:r>
              <a:r>
                <a:rPr lang="en-US" altLang="zh-CN" sz="28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8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kiệm</a:t>
              </a:r>
              <a:endParaRPr lang="zh-CN" altLang="en-US" sz="2400" b="1" kern="0"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smtClean="0">
                <a:solidFill>
                  <a:srgbClr val="FF0000"/>
                </a:solidFill>
                <a:effectLst/>
                <a:latin typeface="+mj-lt"/>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mj-lt"/>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smtClean="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t>Em có nhận xét gì về cách chi tiêu của anh Hoà?</a:t>
            </a:r>
          </a:p>
          <a:p>
            <a:pPr lvl="0" algn="just"/>
            <a:r>
              <a:rPr lang="vi-VN" sz="1600" dirty="0"/>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smtClean="0"/>
              <a:t>2. Những </a:t>
            </a:r>
            <a:r>
              <a:rPr lang="vi-VN" sz="1600" dirty="0"/>
              <a:t>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smtClean="0"/>
              <a:t>- Phong </a:t>
            </a:r>
            <a:r>
              <a:rPr lang="vi-VN" sz="1600" dirty="0"/>
              <a:t>trào nuôi lợn tiết kiệm có ý nghĩa như thế nào?</a:t>
            </a:r>
          </a:p>
          <a:p>
            <a:pPr lvl="0" algn="just"/>
            <a:r>
              <a:rPr lang="vi-VN" sz="1600" dirty="0" smtClean="0"/>
              <a:t>- Từ </a:t>
            </a:r>
            <a:r>
              <a:rPr lang="vi-VN" sz="1600" dirty="0"/>
              <a:t>phong trào này, em có thể rút ra bài học gì?</a:t>
            </a:r>
          </a:p>
          <a:p>
            <a:pPr algn="just"/>
            <a:endParaRPr lang="vi-VN" sz="16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1600" b="1" dirty="0" smtClean="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smtClean="0"/>
              <a:t>-Bố </a:t>
            </a:r>
            <a:r>
              <a:rPr lang="vi-VN" sz="1600" dirty="0"/>
              <a:t>mẹ Nam đã làm gì để có tiền mua tivi?</a:t>
            </a:r>
          </a:p>
          <a:p>
            <a:pPr algn="just"/>
            <a:r>
              <a:rPr lang="vi-VN" sz="1600" dirty="0" smtClean="0"/>
              <a:t>-Từ </a:t>
            </a:r>
            <a:r>
              <a:rPr lang="vi-VN" sz="1600" dirty="0"/>
              <a:t>câu chuyện của gia đình Nam, em hãy rút ra ý nghĩa của việc tiết kiệm.</a:t>
            </a:r>
            <a:br>
              <a:rPr lang="vi-VN" sz="1600" dirty="0"/>
            </a:br>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smtClean="0"/>
              <a:t>1</a:t>
            </a:r>
            <a:r>
              <a:rPr lang="vi-VN" sz="2000" b="1" dirty="0" smtClean="0"/>
              <a:t>. </a:t>
            </a:r>
            <a:r>
              <a:rPr lang="vi-VN" sz="2000" dirty="0"/>
              <a:t>	 </a:t>
            </a:r>
          </a:p>
          <a:p>
            <a:pPr lvl="0" algn="just"/>
            <a:r>
              <a:rPr lang="vi-VN" sz="2000" dirty="0" smtClean="0"/>
              <a:t>anh Hoà</a:t>
            </a:r>
            <a:r>
              <a:rPr lang="vi-VN" sz="2000" dirty="0"/>
              <a:t> </a:t>
            </a:r>
            <a:r>
              <a:rPr lang="vi-VN" sz="2000" dirty="0" smtClean="0"/>
              <a:t>chi tiêu không tiết kiệm, kiếm được tiêu hết, không nghĩ đến tích lũy.</a:t>
            </a:r>
          </a:p>
          <a:p>
            <a:pPr lvl="0" algn="just"/>
            <a:endParaRPr lang="vi-VN" sz="2000" dirty="0" smtClean="0"/>
          </a:p>
          <a:p>
            <a:pPr lvl="0" algn="just"/>
            <a:r>
              <a:rPr lang="vi-VN" sz="2000" dirty="0" smtClean="0"/>
              <a:t>hậu </a:t>
            </a:r>
            <a:r>
              <a:rPr lang="vi-VN" sz="2000" dirty="0"/>
              <a:t>quả  </a:t>
            </a:r>
            <a:r>
              <a:rPr lang="vi-VN" sz="2000" dirty="0" smtClean="0"/>
              <a:t>là khi khó khăn, ốm đau không có tiền trang trải.</a:t>
            </a:r>
          </a:p>
          <a:p>
            <a:pPr lvl="0" algn="just"/>
            <a:endParaRPr lang="vi-VN" sz="2000" dirty="0" smtClean="0"/>
          </a:p>
          <a:p>
            <a:pPr lvl="0" algn="just"/>
            <a:r>
              <a:rPr lang="vi-VN" sz="2000" dirty="0"/>
              <a:t> </a:t>
            </a:r>
            <a:r>
              <a:rPr lang="vi-VN" sz="2000" dirty="0" smtClean="0"/>
              <a:t>Vì thế phải tích lũy để trang trải khi bất trắc., làm chủ cuộc sống ,tạo dựng cuộc sống yên vui, hạnh phúc</a:t>
            </a:r>
            <a:endParaRPr lang="vi-VN" sz="2000" dirty="0"/>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smtClean="0"/>
              <a:t>2</a:t>
            </a:r>
            <a:r>
              <a:rPr lang="vi-VN" sz="2000" dirty="0" smtClean="0"/>
              <a:t>. - Phong </a:t>
            </a:r>
            <a:r>
              <a:rPr lang="vi-VN" sz="2000" dirty="0"/>
              <a:t>trào nuôi lợn tiết kiệm </a:t>
            </a:r>
            <a:r>
              <a:rPr lang="vi-VN" sz="2000" dirty="0" smtClean="0"/>
              <a:t>giúp các bạn rèn luyện ý thức sử dụng tiền bạc hợp lý, có tích lũy.</a:t>
            </a:r>
          </a:p>
          <a:p>
            <a:pPr algn="just"/>
            <a:r>
              <a:rPr lang="vi-VN" sz="2000" dirty="0" smtClean="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smtClean="0"/>
              <a:t>-Cần biết chi tiêu hợp lý, có tích lũy. Quan tâm, chia sẻ khó khăn với người khác phù hợp với khả năng của mình.</a:t>
            </a:r>
            <a:endParaRPr lang="vi-VN" sz="20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smtClean="0"/>
              <a:t>3 .</a:t>
            </a:r>
            <a:r>
              <a:rPr lang="vi-VN" sz="2400" dirty="0" smtClean="0"/>
              <a:t>bố </a:t>
            </a:r>
            <a:r>
              <a:rPr lang="vi-VN" sz="2400" dirty="0"/>
              <a:t>mẹ </a:t>
            </a:r>
            <a:r>
              <a:rPr lang="vi-VN" sz="2400" dirty="0" smtClean="0"/>
              <a:t>Nam quyết </a:t>
            </a:r>
            <a:r>
              <a:rPr lang="vi-VN" sz="2400" dirty="0"/>
              <a:t>tâm dành dụm tiền bằng cách mỗi </a:t>
            </a:r>
            <a:r>
              <a:rPr lang="vi-VN" sz="2400" dirty="0" smtClean="0"/>
              <a:t>tính </a:t>
            </a:r>
            <a:r>
              <a:rPr lang="vi-VN" sz="2400" dirty="0"/>
              <a:t>toán việc chi tiêu để có thể tiết kiệm được một khoản tiền nhỏ. Cứ như vậy, trong vòng một năm </a:t>
            </a:r>
            <a:r>
              <a:rPr lang="vi-VN" sz="2400" dirty="0" smtClean="0"/>
              <a:t>lđủ </a:t>
            </a:r>
            <a:r>
              <a:rPr lang="vi-VN" sz="2400" dirty="0"/>
              <a:t>tiền </a:t>
            </a:r>
            <a:r>
              <a:rPr lang="vi-VN" sz="2400" dirty="0" smtClean="0"/>
              <a:t> </a:t>
            </a:r>
            <a:r>
              <a:rPr lang="vi-VN" sz="2400" dirty="0"/>
              <a:t>mua tivi".</a:t>
            </a:r>
          </a:p>
          <a:p>
            <a:pPr lvl="0" algn="just"/>
            <a:endParaRPr lang="vi-VN" sz="2400" dirty="0"/>
          </a:p>
          <a:p>
            <a:pPr algn="just"/>
            <a:r>
              <a:rPr lang="vi-VN" sz="2400" dirty="0" smtClean="0"/>
              <a:t>-việc </a:t>
            </a:r>
            <a:r>
              <a:rPr lang="vi-VN" sz="2400" dirty="0"/>
              <a:t>tiết </a:t>
            </a:r>
            <a:r>
              <a:rPr lang="vi-VN" sz="2400" dirty="0" smtClean="0"/>
              <a:t>kiệm đem lại cuộc sống ấm no, hạnh phúc hơn, đầy đủ hơn.</a:t>
            </a:r>
            <a:r>
              <a:rPr lang="vi-VN" sz="2400" dirty="0"/>
              <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92727" y="119058"/>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pic>
        <p:nvPicPr>
          <p:cNvPr id="15" name="Shape 312"/>
          <p:cNvPicPr/>
          <p:nvPr/>
        </p:nvPicPr>
        <p:blipFill>
          <a:blip r:embed="rId4"/>
          <a:stretch/>
        </p:blipFill>
        <p:spPr>
          <a:xfrm>
            <a:off x="158345" y="232265"/>
            <a:ext cx="5328055" cy="2608640"/>
          </a:xfrm>
          <a:prstGeom prst="rect">
            <a:avLst/>
          </a:prstGeom>
        </p:spPr>
      </p:pic>
      <p:pic>
        <p:nvPicPr>
          <p:cNvPr id="16" name="Shape 320"/>
          <p:cNvPicPr/>
          <p:nvPr/>
        </p:nvPicPr>
        <p:blipFill>
          <a:blip r:embed="rId5"/>
          <a:stretch/>
        </p:blipFill>
        <p:spPr>
          <a:xfrm>
            <a:off x="5597235" y="272181"/>
            <a:ext cx="6179129" cy="3262502"/>
          </a:xfrm>
          <a:prstGeom prst="rect">
            <a:avLst/>
          </a:prstGeom>
        </p:spPr>
      </p:pic>
      <p:pic>
        <p:nvPicPr>
          <p:cNvPr id="18" name="Shape 328"/>
          <p:cNvPicPr/>
          <p:nvPr/>
        </p:nvPicPr>
        <p:blipFill>
          <a:blip r:embed="rId6"/>
          <a:stretch/>
        </p:blipFill>
        <p:spPr>
          <a:xfrm>
            <a:off x="158345" y="3172691"/>
            <a:ext cx="4532933" cy="3207644"/>
          </a:xfrm>
          <a:prstGeom prst="rect">
            <a:avLst/>
          </a:prstGeom>
        </p:spPr>
      </p:pic>
      <p:sp>
        <p:nvSpPr>
          <p:cNvPr id="7" name="Rectangle 6"/>
          <p:cNvSpPr/>
          <p:nvPr/>
        </p:nvSpPr>
        <p:spPr>
          <a:xfrm>
            <a:off x="5167744" y="3338945"/>
            <a:ext cx="7329055" cy="3539430"/>
          </a:xfrm>
          <a:prstGeom prst="rect">
            <a:avLst/>
          </a:prstGeom>
        </p:spPr>
        <p:txBody>
          <a:bodyPr wrap="square">
            <a:spAutoFit/>
          </a:bodyPr>
          <a:lstStyle/>
          <a:p>
            <a:pPr algn="just"/>
            <a:r>
              <a:rPr lang="vi-VN" sz="2800" b="1" dirty="0"/>
              <a:t>* Thực hiện tiết kiệm điện</a:t>
            </a:r>
            <a:endParaRPr lang="vi-VN" sz="2800" dirty="0"/>
          </a:p>
          <a:p>
            <a:pPr algn="just"/>
            <a:r>
              <a:rPr lang="vi-VN" sz="2800" dirty="0"/>
              <a:t>Em hãy tham gia thảo luận cách thực hiện tiết kiệm điện cùng các bạn trong nhóm: Minh: Tắt tất cả các phương tiện, thiết bị dùng điện khi không cần thiết.</a:t>
            </a:r>
          </a:p>
          <a:p>
            <a:pPr algn="just"/>
            <a:r>
              <a:rPr lang="vi-VN" sz="2800" dirty="0"/>
              <a:t>Oanh: Sử dụng bóng đèn tiết kiệm điện.</a:t>
            </a:r>
          </a:p>
          <a:p>
            <a:pPr algn="just"/>
            <a:r>
              <a:rPr lang="vi-VN" sz="28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smtClean="0">
                <a:solidFill>
                  <a:srgbClr val="FF0000"/>
                </a:solidFill>
              </a:rPr>
              <a:t>Khái niệm: </a:t>
            </a:r>
            <a:r>
              <a:rPr lang="vi-VN" sz="2800" dirty="0" smtClean="0"/>
              <a:t>Tiết </a:t>
            </a:r>
            <a:r>
              <a:rPr lang="vi-VN" sz="2800" dirty="0"/>
              <a:t>kiệm là biết sử dụng một cách hợp lí tiền bạc, của cải, thời gian, sức lực của mình và của người khác</a:t>
            </a:r>
            <a:r>
              <a:rPr lang="vi-VN" sz="2800" dirty="0" smtClean="0"/>
              <a:t>.</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r>
              <a:rPr lang="vi-VN" sz="2800" dirty="0" smtClean="0"/>
              <a:t>;...</a:t>
            </a:r>
          </a:p>
          <a:p>
            <a:pPr lvl="0"/>
            <a:endParaRPr lang="vi-VN" sz="2800" dirty="0"/>
          </a:p>
          <a:p>
            <a:pPr lvl="0"/>
            <a:r>
              <a:rPr lang="vi-VN" sz="2800" dirty="0" smtClean="0">
                <a:solidFill>
                  <a:srgbClr val="FF0000"/>
                </a:solidFill>
              </a:rPr>
              <a:t>Ý nghĩa: </a:t>
            </a:r>
            <a:r>
              <a:rPr lang="vi-VN" sz="2800" dirty="0" smtClean="0"/>
              <a:t>Tiết </a:t>
            </a:r>
            <a:r>
              <a:rPr lang="vi-VN" sz="2800" dirty="0"/>
              <a:t>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1:</a:t>
            </a:r>
            <a:r>
              <a:rPr lang="vi-VN" sz="2800" dirty="0"/>
              <a:t>Em hãy cùng các bạn trong nhóm thực hiện nhiệm vụ sau:</a:t>
            </a:r>
          </a:p>
          <a:p>
            <a:pPr lvl="0"/>
            <a:r>
              <a:rPr lang="vi-VN" sz="2800" dirty="0"/>
              <a:t>Liệt kê những biểu hiện lãng phí đồ dùng học tập và kể ra ba cách tiết kiệm đồ dùng học tập của học sinh.</a:t>
            </a:r>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smtClean="0"/>
              <a:t>Mua nhiều đồ dùng học tập, không dùng đến</a:t>
            </a:r>
          </a:p>
          <a:p>
            <a:pPr marL="514350" indent="-514350" algn="just">
              <a:buAutoNum type="arabicPeriod"/>
            </a:pPr>
            <a:endParaRPr lang="vi-VN" sz="2800" dirty="0" smtClean="0"/>
          </a:p>
          <a:p>
            <a:pPr marL="514350" indent="-514350" algn="just">
              <a:buAutoNum type="arabicPeriod"/>
            </a:pPr>
            <a:r>
              <a:rPr lang="vi-VN" sz="2800" dirty="0" smtClean="0"/>
              <a:t>Bỏ quên đồ dùng</a:t>
            </a:r>
          </a:p>
          <a:p>
            <a:pPr marL="514350" indent="-514350" algn="just">
              <a:buAutoNum type="arabicPeriod"/>
            </a:pPr>
            <a:endParaRPr lang="vi-VN" sz="2800" dirty="0" smtClean="0"/>
          </a:p>
          <a:p>
            <a:pPr marL="514350" indent="-514350" algn="just">
              <a:buAutoNum type="arabicPeriod"/>
            </a:pPr>
            <a:r>
              <a:rPr lang="vi-VN" sz="2800" dirty="0" smtClean="0"/>
              <a:t>Vở viết dở . Bỏ đi nhiều trang giấy trắng.</a:t>
            </a:r>
            <a:endParaRPr lang="vi-VN" sz="2800" dirty="0"/>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smtClean="0"/>
              <a:t>Bọc sách vở, giữ gìn cẩn thận.</a:t>
            </a:r>
          </a:p>
          <a:p>
            <a:pPr marL="514350" indent="-514350" algn="just">
              <a:buAutoNum type="arabicPeriod"/>
            </a:pPr>
            <a:r>
              <a:rPr lang="vi-VN" sz="2800" dirty="0" smtClean="0"/>
              <a:t>Đựng đồ dùng học tập vào túi đựng</a:t>
            </a:r>
          </a:p>
          <a:p>
            <a:pPr marL="514350" indent="-514350" algn="just">
              <a:buAutoNum type="arabicPeriod"/>
            </a:pPr>
            <a:r>
              <a:rPr lang="vi-VN" sz="2800" dirty="0" smtClean="0"/>
              <a:t>Sử dụng các tờ giấy trắng còn lại của quyển vở dở để làm nháp…</a:t>
            </a:r>
            <a:endParaRPr lang="vi-VN" sz="2800" dirty="0"/>
          </a:p>
        </p:txBody>
      </p:sp>
      <p:sp>
        <p:nvSpPr>
          <p:cNvPr id="18" name="Rectangle 17"/>
          <p:cNvSpPr/>
          <p:nvPr/>
        </p:nvSpPr>
        <p:spPr>
          <a:xfrm>
            <a:off x="6845463" y="1121158"/>
            <a:ext cx="2685143" cy="523220"/>
          </a:xfrm>
          <a:prstGeom prst="rect">
            <a:avLst/>
          </a:prstGeom>
        </p:spPr>
        <p:txBody>
          <a:bodyPr wrap="square">
            <a:spAutoFit/>
          </a:bodyPr>
          <a:lstStyle/>
          <a:p>
            <a:pPr algn="ctr"/>
            <a:r>
              <a:rPr lang="vi-VN" sz="2800" b="1" dirty="0" smtClean="0"/>
              <a:t>Tiết kiệm </a:t>
            </a:r>
            <a:endParaRPr lang="vi-VN" sz="2800" dirty="0"/>
          </a:p>
        </p:txBody>
      </p:sp>
      <p:sp>
        <p:nvSpPr>
          <p:cNvPr id="19" name="Rectangle 18"/>
          <p:cNvSpPr/>
          <p:nvPr/>
        </p:nvSpPr>
        <p:spPr>
          <a:xfrm>
            <a:off x="1520371" y="1369564"/>
            <a:ext cx="2685143" cy="523220"/>
          </a:xfrm>
          <a:prstGeom prst="rect">
            <a:avLst/>
          </a:prstGeom>
        </p:spPr>
        <p:txBody>
          <a:bodyPr wrap="square">
            <a:spAutoFit/>
          </a:bodyPr>
          <a:lstStyle/>
          <a:p>
            <a:pPr algn="ctr"/>
            <a:r>
              <a:rPr lang="vi-VN" sz="2800" b="1" dirty="0" smtClean="0"/>
              <a:t>Lãng phí</a:t>
            </a:r>
            <a:endParaRPr lang="vi-VN" sz="2800" b="1" dirty="0"/>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4001091"/>
          </a:xfrm>
          <a:prstGeom prst="rect">
            <a:avLst/>
          </a:prstGeom>
          <a:noFill/>
          <a:ln>
            <a:noFill/>
          </a:ln>
        </p:spPr>
        <p:txBody>
          <a:bodyPr wrap="square" lIns="121917" tIns="60958" rIns="121917" bIns="60958" rtlCol="0">
            <a:spAutoFit/>
          </a:bodyPr>
          <a:lstStyle/>
          <a:p>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Em hãy nhận xét hành vi của các bạn dưới đây:</a:t>
            </a:r>
          </a:p>
          <a:p>
            <a:r>
              <a:rPr lang="vi-VN" sz="2800" dirty="0"/>
              <a:t>a)Khi ăn buffet ở nhà hàng, Lan chỉ lấy vừa đủ thức ăn.</a:t>
            </a:r>
          </a:p>
          <a:p>
            <a:r>
              <a:rPr lang="vi-VN" sz="2800" dirty="0"/>
              <a:t>b)Dương thường bật điều hoà, quạt trần, tivi suốt ngày ngay cả khi ra sân chơi với các bạn.</a:t>
            </a:r>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smtClean="0"/>
              <a:t>. Trả lời</a:t>
            </a:r>
          </a:p>
          <a:p>
            <a:r>
              <a:rPr lang="vi-VN" sz="2800" dirty="0" smtClean="0"/>
              <a:t>a. Lan </a:t>
            </a:r>
            <a:r>
              <a:rPr lang="vi-VN" sz="2800" dirty="0"/>
              <a:t>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32394"/>
          </a:xfrm>
          <a:prstGeom prst="rect">
            <a:avLst/>
          </a:prstGeom>
          <a:noFill/>
          <a:ln>
            <a:noFill/>
          </a:ln>
        </p:spPr>
        <p:txBody>
          <a:bodyPr wrap="square" lIns="121917" tIns="60958" rIns="121917" bIns="60958" rtlCol="0">
            <a:spAutoFit/>
          </a:bodyPr>
          <a:lstStyle/>
          <a:p>
            <a:pPr lvl="0"/>
            <a:r>
              <a:rPr lang="en-US" sz="2800" b="1" dirty="0" err="1" smtClean="0">
                <a:solidFill>
                  <a:srgbClr val="FF0000"/>
                </a:solidFill>
                <a:latin typeface="Times New Roman" pitchFamily="18" charset="0"/>
                <a:ea typeface="Arial" panose="020B0604020202020204" pitchFamily="34" charset="0"/>
                <a:cs typeface="Times New Roman" pitchFamily="18" charset="0"/>
              </a:rPr>
              <a:t>Bài</a:t>
            </a:r>
            <a:r>
              <a:rPr lang="en-US" sz="2800" b="1" dirty="0" smtClean="0">
                <a:solidFill>
                  <a:srgbClr val="FF0000"/>
                </a:solidFill>
                <a:latin typeface="Times New Roman" pitchFamily="18" charset="0"/>
                <a:ea typeface="Arial" panose="020B0604020202020204" pitchFamily="34" charset="0"/>
                <a:cs typeface="Times New Roman" pitchFamily="18" charset="0"/>
              </a:rPr>
              <a:t> 3:</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lnSpc>
                <a:spcPct val="122000"/>
              </a:lnSpc>
              <a:spcAft>
                <a:spcPts val="500"/>
              </a:spcAft>
              <a:buClr>
                <a:srgbClr val="000000"/>
              </a:buClr>
              <a:buSzPts val="1100"/>
              <a:tabLst>
                <a:tab pos="229870" algn="l"/>
              </a:tabLst>
            </a:pPr>
            <a:endParaRPr lang="en-US" sz="2800" b="1" dirty="0">
              <a:solidFill>
                <a:srgbClr val="FF0000"/>
              </a:solidFill>
              <a:latin typeface="Times New Roman" pitchFamily="18" charset="0"/>
              <a:ea typeface="Arial" panose="020B0604020202020204" pitchFamily="34" charset="0"/>
              <a:cs typeface="Times New Roman" pitchFamily="18"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smtClean="0"/>
              <a:t> 1:</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dirty="0" err="1"/>
              <a:t>Nếu</a:t>
            </a:r>
            <a:r>
              <a:rPr lang="fr-FR" sz="2800" dirty="0"/>
              <a:t> là Lan, </a:t>
            </a:r>
            <a:r>
              <a:rPr lang="fr-FR" sz="2800" dirty="0" err="1"/>
              <a:t>em</a:t>
            </a:r>
            <a:r>
              <a:rPr lang="fr-FR" sz="2800" dirty="0"/>
              <a:t> </a:t>
            </a:r>
            <a:r>
              <a:rPr lang="fr-FR" sz="2800" dirty="0" err="1"/>
              <a:t>sẽ</a:t>
            </a:r>
            <a:r>
              <a:rPr lang="fr-FR" sz="2800" dirty="0"/>
              <a:t> </a:t>
            </a:r>
            <a:r>
              <a:rPr lang="fr-FR" sz="2800" dirty="0" err="1"/>
              <a:t>làm</a:t>
            </a:r>
            <a:r>
              <a:rPr lang="fr-FR" sz="2800" dirty="0"/>
              <a:t> </a:t>
            </a:r>
            <a:r>
              <a:rPr lang="fr-FR" sz="2800" dirty="0" err="1"/>
              <a:t>gì</a:t>
            </a:r>
            <a:r>
              <a:rPr lang="fr-FR" sz="2800" dirty="0"/>
              <a:t>?</a:t>
            </a:r>
            <a:endParaRPr lang="vi-VN" sz="2800" dirty="0"/>
          </a:p>
          <a:p>
            <a:endParaRPr lang="vi-VN" sz="1600" dirty="0"/>
          </a:p>
        </p:txBody>
      </p:sp>
      <p:sp>
        <p:nvSpPr>
          <p:cNvPr id="9" name="TextBox 8"/>
          <p:cNvSpPr txBox="1"/>
          <p:nvPr/>
        </p:nvSpPr>
        <p:spPr>
          <a:xfrm>
            <a:off x="2087000" y="227487"/>
            <a:ext cx="3025327" cy="874979"/>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Times New Roman" pitchFamily="18" charset="0"/>
                <a:ea typeface="Arial" panose="020B0604020202020204" pitchFamily="34" charset="0"/>
                <a:cs typeface="Times New Roman" pitchFamily="18" charset="0"/>
              </a:rPr>
              <a:t>Sắm</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vai</a:t>
            </a:r>
            <a:r>
              <a:rPr lang="en-US" sz="4400" b="1" dirty="0" smtClean="0">
                <a:solidFill>
                  <a:srgbClr val="FF0000"/>
                </a:solidFill>
                <a:latin typeface="Times New Roman" pitchFamily="18" charset="0"/>
                <a:ea typeface="Arial" panose="020B0604020202020204" pitchFamily="34" charset="0"/>
                <a:cs typeface="Times New Roman" pitchFamily="18" charset="0"/>
              </a:rPr>
              <a:t> 5’</a:t>
            </a:r>
            <a:endParaRPr lang="en-US" sz="4400" b="1" dirty="0">
              <a:solidFill>
                <a:srgbClr val="FF0000"/>
              </a:solidFill>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5" y="1292020"/>
            <a:ext cx="5985163" cy="5509200"/>
          </a:xfrm>
          <a:prstGeom prst="rect">
            <a:avLst/>
          </a:prstGeom>
        </p:spPr>
        <p:txBody>
          <a:bodyPr wrap="square">
            <a:spAutoFit/>
          </a:bodyPr>
          <a:lstStyle/>
          <a:p>
            <a:r>
              <a:rPr lang="vi-VN" sz="2400" b="1" dirty="0" smtClean="0"/>
              <a:t> </a:t>
            </a:r>
            <a:r>
              <a:rPr lang="vi-VN" sz="2400" b="1" dirty="0"/>
              <a:t>2: </a:t>
            </a:r>
            <a:r>
              <a:rPr lang="vi-VN" sz="2400" dirty="0" smtClean="0"/>
              <a:t>Từ </a:t>
            </a:r>
            <a:r>
              <a:rPr lang="vi-VN" sz="2400" dirty="0"/>
              <a:t>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4" y="1283319"/>
            <a:ext cx="3505860" cy="4893647"/>
          </a:xfrm>
          <a:prstGeom prst="rect">
            <a:avLst/>
          </a:prstGeom>
        </p:spPr>
        <p:txBody>
          <a:bodyPr wrap="square">
            <a:spAutoFit/>
          </a:bodyPr>
          <a:lstStyle/>
          <a:p>
            <a:r>
              <a:rPr lang="vi-VN" sz="2000" b="1" dirty="0" smtClean="0"/>
              <a:t>3</a:t>
            </a:r>
            <a:r>
              <a:rPr lang="vi-VN" sz="2400" b="1" dirty="0" smtClean="0"/>
              <a:t>.</a:t>
            </a:r>
            <a:r>
              <a:rPr lang="vi-VN" sz="2400" dirty="0"/>
              <a:t> </a:t>
            </a:r>
            <a:r>
              <a:rPr lang="vi-VN" sz="2400" dirty="0" smtClean="0"/>
              <a:t>Tuyết </a:t>
            </a:r>
            <a:r>
              <a:rPr lang="vi-VN" sz="2400" dirty="0"/>
              <a:t>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292020"/>
            <a:ext cx="4862945" cy="3108543"/>
          </a:xfrm>
          <a:prstGeom prst="rect">
            <a:avLst/>
          </a:prstGeom>
        </p:spPr>
        <p:txBody>
          <a:bodyPr wrap="square">
            <a:spAutoFit/>
          </a:bodyPr>
          <a:lstStyle/>
          <a:p>
            <a:r>
              <a:rPr lang="vi-VN" sz="2400" b="1" dirty="0" smtClean="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19"/>
            <a:ext cx="4558805" cy="5262979"/>
          </a:xfrm>
          <a:prstGeom prst="rect">
            <a:avLst/>
          </a:prstGeom>
        </p:spPr>
        <p:txBody>
          <a:bodyPr wrap="square">
            <a:spAutoFit/>
          </a:bodyPr>
          <a:lstStyle/>
          <a:p>
            <a:r>
              <a:rPr lang="vi-VN" sz="2000" b="1" dirty="0" smtClean="0"/>
              <a:t>3</a:t>
            </a:r>
            <a:r>
              <a:rPr lang="vi-VN" sz="2800" b="1" dirty="0" smtClean="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smtClean="0"/>
              <a:t>.</a:t>
            </a:r>
            <a:endParaRPr lang="vi-VN" sz="2800" dirty="0"/>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Trò</a:t>
            </a:r>
            <a:r>
              <a:rPr lang="en-US" altLang="en-US" sz="4400" b="1" dirty="0" smtClean="0">
                <a:solidFill>
                  <a:srgbClr val="0000FF"/>
                </a:solidFill>
                <a:latin typeface="Times New Roman" pitchFamily="18" charset="0"/>
                <a:ea typeface="Helvetica Neue"/>
                <a:cs typeface="Times New Roman" pitchFamily="18" charset="0"/>
              </a:rPr>
              <a:t> </a:t>
            </a:r>
            <a:r>
              <a:rPr lang="en-US" altLang="en-US" sz="4400" b="1" dirty="0" err="1" smtClean="0">
                <a:solidFill>
                  <a:srgbClr val="0000FF"/>
                </a:solidFill>
                <a:latin typeface="Times New Roman" pitchFamily="18" charset="0"/>
                <a:ea typeface="Helvetica Neue"/>
                <a:cs typeface="Times New Roman" pitchFamily="18" charset="0"/>
              </a:rPr>
              <a:t>chơi</a:t>
            </a:r>
            <a:r>
              <a:rPr lang="en-US" altLang="en-US" sz="4400" b="1" dirty="0" smtClean="0">
                <a:solidFill>
                  <a:srgbClr val="0000FF"/>
                </a:solidFill>
                <a:latin typeface="Times New Roman" pitchFamily="18" charset="0"/>
                <a:ea typeface="Helvetica Neue"/>
                <a:cs typeface="Times New Roman" pitchFamily="18" charset="0"/>
              </a:rPr>
              <a:t>:</a:t>
            </a:r>
          </a:p>
          <a:p>
            <a:pPr algn="ctr" eaLnBrk="0" fontAlgn="base" hangingPunct="0">
              <a:spcBef>
                <a:spcPct val="0"/>
              </a:spcBef>
              <a:spcAft>
                <a:spcPct val="0"/>
              </a:spcAft>
            </a:pPr>
            <a:r>
              <a:rPr lang="en-US" altLang="en-US" sz="4400" b="1" dirty="0" smtClean="0">
                <a:solidFill>
                  <a:srgbClr val="FF0000"/>
                </a:solidFill>
                <a:latin typeface="Times New Roman" pitchFamily="18" charset="0"/>
                <a:cs typeface="Times New Roman" pitchFamily="18" charset="0"/>
              </a:rPr>
              <a:t>THẨM THẤU ÂM NHẠC</a:t>
            </a:r>
            <a:endParaRPr lang="en-SG" altLang="en-US" sz="4000" b="1" dirty="0">
              <a:solidFill>
                <a:srgbClr val="FF0000"/>
              </a:solidFill>
              <a:latin typeface="Times New Roman" pitchFamily="18" charset="0"/>
              <a:cs typeface="Times New Roman" pitchFamily="18"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6"/>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mj-lt"/>
              </a:rPr>
              <a:t>Em hãy cùng các bạn nghe/ hát bài hát "Đội em làm kế hoạch nhỏ" (sáng tác: Phong Nhã).</a:t>
            </a:r>
            <a:endParaRPr lang="en-US" sz="2400" b="1" dirty="0">
              <a:latin typeface="+mj-lt"/>
            </a:endParaRPr>
          </a:p>
          <a:p>
            <a:r>
              <a:rPr lang="vi-VN" sz="2400" b="1" dirty="0">
                <a:latin typeface="+mj-lt"/>
              </a:rPr>
              <a:t>Em có suy nghĩ gì về ý nghĩa của hoạt động "làm kế hoạch nhỏ" của các bạn thiếu niên trong bài hát?</a:t>
            </a:r>
            <a:endParaRPr lang="en-US" sz="2400" b="1" dirty="0">
              <a:latin typeface="+mj-lt"/>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5"/>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6"/>
          <a:stretch>
            <a:fillRect/>
          </a:stretch>
        </p:blipFill>
        <p:spPr>
          <a:xfrm>
            <a:off x="5501454" y="1213949"/>
            <a:ext cx="6171562" cy="5182805"/>
          </a:xfrm>
          <a:prstGeom prst="rect">
            <a:avLst/>
          </a:prstGeom>
        </p:spPr>
      </p:pic>
      <p:sp>
        <p:nvSpPr>
          <p:cNvPr id="2" name="Rectangle 1"/>
          <p:cNvSpPr/>
          <p:nvPr/>
        </p:nvSpPr>
        <p:spPr>
          <a:xfrm>
            <a:off x="6845643" y="3535326"/>
            <a:ext cx="3559121" cy="2246769"/>
          </a:xfrm>
          <a:prstGeom prst="rect">
            <a:avLst/>
          </a:prstGeom>
        </p:spPr>
        <p:txBody>
          <a:bodyPr wrap="square">
            <a:spAutoFit/>
          </a:bodyPr>
          <a:lstStyle/>
          <a:p>
            <a:r>
              <a:rPr lang="en-US" sz="2800" b="1" i="1" dirty="0" err="1">
                <a:latin typeface="Times New Roman" pitchFamily="18" charset="0"/>
                <a:cs typeface="Times New Roman" pitchFamily="18" charset="0"/>
              </a:rPr>
              <a:t>Nhóm</a:t>
            </a:r>
            <a:r>
              <a:rPr lang="en-US" sz="2800" b="1" i="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13" name="Picture 12"/>
          <p:cNvPicPr>
            <a:picLocks noChangeAspect="1"/>
          </p:cNvPicPr>
          <p:nvPr/>
        </p:nvPicPr>
        <p:blipFill>
          <a:blip r:embed="rId7"/>
          <a:stretch>
            <a:fillRect/>
          </a:stretch>
        </p:blipFill>
        <p:spPr>
          <a:xfrm>
            <a:off x="1442469" y="1285020"/>
            <a:ext cx="4058985" cy="5372071"/>
          </a:xfrm>
          <a:prstGeom prst="rect">
            <a:avLst/>
          </a:prstGeom>
        </p:spPr>
      </p:pic>
      <p:sp>
        <p:nvSpPr>
          <p:cNvPr id="15" name="Rectangle 14"/>
          <p:cNvSpPr/>
          <p:nvPr/>
        </p:nvSpPr>
        <p:spPr>
          <a:xfrm>
            <a:off x="2077255" y="1705907"/>
            <a:ext cx="3424199" cy="3970318"/>
          </a:xfrm>
          <a:prstGeom prst="rect">
            <a:avLst/>
          </a:prstGeom>
        </p:spPr>
        <p:txBody>
          <a:bodyPr wrap="square">
            <a:spAutoFit/>
          </a:bodyPr>
          <a:lstStyle/>
          <a:p>
            <a:r>
              <a:rPr lang="vi-VN" sz="2800" b="1" i="1" dirty="0">
                <a:latin typeface="+mj-lt"/>
              </a:rPr>
              <a:t>Nhóm 2: </a:t>
            </a:r>
            <a:endParaRPr lang="vi-VN" sz="2800" dirty="0">
              <a:latin typeface="+mj-lt"/>
            </a:endParaRPr>
          </a:p>
          <a:p>
            <a:r>
              <a:rPr lang="vi-VN" sz="2800" b="1" dirty="0">
                <a:latin typeface="+mj-lt"/>
              </a:rPr>
              <a:t>Em hãy cùng các bạn trong lớp xây dựng và thực hiện dự án thực hành tiết kiệm "Làm kế hoạch nhỏ" (ví dụ: thu gom sách, báo, truyện cũ,...).</a:t>
            </a:r>
            <a:endParaRPr lang="vi-VN" sz="2800" dirty="0">
              <a:latin typeface="+mj-lt"/>
            </a:endParaRPr>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874296" y="775867"/>
            <a:ext cx="10062466" cy="5182805"/>
          </a:xfrm>
          <a:prstGeom prst="rect">
            <a:avLst/>
          </a:prstGeom>
        </p:spPr>
      </p:pic>
      <p:pic>
        <p:nvPicPr>
          <p:cNvPr id="17" name="Picture 16"/>
          <p:cNvPicPr>
            <a:picLocks noChangeAspect="1"/>
          </p:cNvPicPr>
          <p:nvPr/>
        </p:nvPicPr>
        <p:blipFill>
          <a:blip r:embed="rId4"/>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Times New Roman" pitchFamily="18" charset="0"/>
                <a:ea typeface="Helvetica Neue"/>
                <a:cs typeface="Times New Roman" pitchFamily="18" charset="0"/>
              </a:rPr>
              <a:t>Trò</a:t>
            </a:r>
            <a:r>
              <a:rPr lang="en-US" altLang="en-US" sz="4000" b="1" dirty="0" smtClean="0">
                <a:solidFill>
                  <a:srgbClr val="0000FF"/>
                </a:solidFill>
                <a:latin typeface="Times New Roman" pitchFamily="18" charset="0"/>
                <a:ea typeface="Helvetica Neue"/>
                <a:cs typeface="Times New Roman" pitchFamily="18" charset="0"/>
              </a:rPr>
              <a:t> </a:t>
            </a:r>
            <a:r>
              <a:rPr lang="en-US" altLang="en-US" sz="4000" b="1" dirty="0" err="1" smtClean="0">
                <a:solidFill>
                  <a:srgbClr val="0000FF"/>
                </a:solidFill>
                <a:latin typeface="Times New Roman" pitchFamily="18" charset="0"/>
                <a:ea typeface="Helvetica Neue"/>
                <a:cs typeface="Times New Roman" pitchFamily="18" charset="0"/>
              </a:rPr>
              <a:t>chơi</a:t>
            </a:r>
            <a:r>
              <a:rPr lang="en-US" altLang="en-US" sz="4000" b="1" dirty="0" smtClean="0">
                <a:solidFill>
                  <a:srgbClr val="0000FF"/>
                </a:solidFill>
                <a:latin typeface="Times New Roman" pitchFamily="18" charset="0"/>
                <a:ea typeface="Helvetica Neue"/>
                <a:cs typeface="Times New Roman" pitchFamily="18" charset="0"/>
              </a:rPr>
              <a:t>:</a:t>
            </a:r>
          </a:p>
          <a:p>
            <a:pPr algn="ctr" eaLnBrk="0" fontAlgn="base" hangingPunct="0">
              <a:spcBef>
                <a:spcPct val="0"/>
              </a:spcBef>
              <a:spcAft>
                <a:spcPct val="0"/>
              </a:spcAft>
            </a:pPr>
            <a:r>
              <a:rPr lang="en-US" altLang="en-US" sz="4000" b="1" dirty="0" smtClean="0">
                <a:solidFill>
                  <a:srgbClr val="FF0000"/>
                </a:solidFill>
                <a:latin typeface="Times New Roman" pitchFamily="18" charset="0"/>
                <a:cs typeface="Times New Roman" pitchFamily="18" charset="0"/>
              </a:rPr>
              <a:t>THẨM THẤU ÂM NHẠC</a:t>
            </a:r>
            <a:endParaRPr lang="en-SG" altLang="en-US" sz="4000" b="1" dirty="0">
              <a:solidFill>
                <a:srgbClr val="FF0000"/>
              </a:solidFill>
              <a:latin typeface="Times New Roman" pitchFamily="18" charset="0"/>
              <a:cs typeface="Times New Roman" pitchFamily="18"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972285" y="4721465"/>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Times New Roman" pitchFamily="18" charset="0"/>
                <a:cs typeface="Times New Roman" pitchFamily="18" charset="0"/>
              </a:rPr>
              <a:t>Em hãy cùng các bạn nghe/ hát bài hát "Đội em làm kế hoạch nhỏ" (sáng tác: Phong Nhã).</a:t>
            </a:r>
            <a:endParaRPr lang="en-US" sz="2400" b="1" dirty="0">
              <a:solidFill>
                <a:prstClr val="black"/>
              </a:solidFill>
              <a:latin typeface="Times New Roman" pitchFamily="18" charset="0"/>
              <a:cs typeface="Times New Roman" pitchFamily="18" charset="0"/>
            </a:endParaRPr>
          </a:p>
          <a:p>
            <a:r>
              <a:rPr lang="vi-VN" sz="2400" b="1" dirty="0">
                <a:solidFill>
                  <a:prstClr val="black"/>
                </a:solidFill>
                <a:latin typeface="Times New Roman" pitchFamily="18" charset="0"/>
                <a:cs typeface="Times New Roman" pitchFamily="18" charset="0"/>
              </a:rPr>
              <a:t>Em có suy nghĩ gì về ý nghĩa của hoạt động "làm kế hoạch nhỏ" của các bạn thiếu niên trong bài hát?</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772452"/>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3800" b="1" dirty="0" smtClean="0">
                <a:solidFill>
                  <a:srgbClr val="FF0000"/>
                </a:solidFill>
                <a:latin typeface="Times New Roman" pitchFamily="18" charset="0"/>
                <a:ea typeface="Arial" panose="020B0604020202020204" pitchFamily="34" charset="0"/>
                <a:cs typeface="Times New Roman" pitchFamily="18" charset="0"/>
              </a:rPr>
              <a:t>1. </a:t>
            </a:r>
            <a:r>
              <a:rPr lang="vi-VN" sz="3800" b="1" dirty="0" smtClean="0">
                <a:solidFill>
                  <a:srgbClr val="FF0000"/>
                </a:solidFill>
                <a:latin typeface="Times New Roman" pitchFamily="18" charset="0"/>
                <a:ea typeface="Arial" panose="020B0604020202020204" pitchFamily="34" charset="0"/>
                <a:cs typeface="Times New Roman" pitchFamily="18" charset="0"/>
              </a:rPr>
              <a:t>Tiết </a:t>
            </a:r>
            <a:r>
              <a:rPr lang="vi-VN" sz="3800" b="1" dirty="0">
                <a:solidFill>
                  <a:srgbClr val="FF0000"/>
                </a:solidFill>
                <a:latin typeface="Times New Roman" pitchFamily="18" charset="0"/>
                <a:ea typeface="Arial" panose="020B0604020202020204" pitchFamily="34" charset="0"/>
                <a:cs typeface="Times New Roman" pitchFamily="18" charset="0"/>
              </a:rPr>
              <a:t>kiệm </a:t>
            </a:r>
            <a:r>
              <a:rPr lang="en-US" sz="3800" b="1" dirty="0" err="1" smtClean="0">
                <a:solidFill>
                  <a:srgbClr val="FF0000"/>
                </a:solidFill>
                <a:latin typeface="Times New Roman" pitchFamily="18" charset="0"/>
                <a:ea typeface="Arial" panose="020B0604020202020204" pitchFamily="34" charset="0"/>
                <a:cs typeface="Times New Roman" pitchFamily="18" charset="0"/>
              </a:rPr>
              <a:t>và</a:t>
            </a:r>
            <a:r>
              <a:rPr lang="en-US" sz="3800" b="1" dirty="0" smtClean="0">
                <a:solidFill>
                  <a:srgbClr val="FF0000"/>
                </a:solidFill>
                <a:latin typeface="Times New Roman" pitchFamily="18" charset="0"/>
                <a:ea typeface="Arial" panose="020B0604020202020204" pitchFamily="34" charset="0"/>
                <a:cs typeface="Times New Roman" pitchFamily="18" charset="0"/>
              </a:rPr>
              <a:t> </a:t>
            </a:r>
            <a:r>
              <a:rPr lang="en-US" sz="3800" b="1" dirty="0" err="1" smtClean="0">
                <a:solidFill>
                  <a:srgbClr val="FF0000"/>
                </a:solidFill>
                <a:latin typeface="Times New Roman" pitchFamily="18" charset="0"/>
                <a:ea typeface="Arial" panose="020B0604020202020204" pitchFamily="34" charset="0"/>
                <a:cs typeface="Times New Roman" pitchFamily="18" charset="0"/>
              </a:rPr>
              <a:t>biểu</a:t>
            </a:r>
            <a:r>
              <a:rPr lang="en-US" sz="3800" b="1" dirty="0" smtClean="0">
                <a:solidFill>
                  <a:srgbClr val="FF0000"/>
                </a:solidFill>
                <a:latin typeface="Times New Roman" pitchFamily="18" charset="0"/>
                <a:ea typeface="Arial" panose="020B0604020202020204" pitchFamily="34" charset="0"/>
                <a:cs typeface="Times New Roman" pitchFamily="18" charset="0"/>
              </a:rPr>
              <a:t> </a:t>
            </a:r>
            <a:r>
              <a:rPr lang="en-US" sz="3800" b="1" dirty="0" err="1" smtClean="0">
                <a:solidFill>
                  <a:srgbClr val="FF0000"/>
                </a:solidFill>
                <a:latin typeface="Times New Roman" pitchFamily="18" charset="0"/>
                <a:ea typeface="Arial" panose="020B0604020202020204" pitchFamily="34" charset="0"/>
                <a:cs typeface="Times New Roman" pitchFamily="18" charset="0"/>
              </a:rPr>
              <a:t>hiện</a:t>
            </a:r>
            <a:r>
              <a:rPr lang="en-US" sz="3800" b="1" dirty="0" smtClean="0">
                <a:solidFill>
                  <a:srgbClr val="FF0000"/>
                </a:solidFill>
                <a:latin typeface="Times New Roman" pitchFamily="18" charset="0"/>
                <a:ea typeface="Arial" panose="020B0604020202020204" pitchFamily="34" charset="0"/>
                <a:cs typeface="Times New Roman" pitchFamily="18" charset="0"/>
              </a:rPr>
              <a:t> </a:t>
            </a:r>
            <a:r>
              <a:rPr lang="en-US" sz="3800" b="1" dirty="0" err="1" smtClean="0">
                <a:solidFill>
                  <a:srgbClr val="FF0000"/>
                </a:solidFill>
                <a:latin typeface="Times New Roman" pitchFamily="18" charset="0"/>
                <a:ea typeface="Arial" panose="020B0604020202020204" pitchFamily="34" charset="0"/>
                <a:cs typeface="Times New Roman" pitchFamily="18" charset="0"/>
              </a:rPr>
              <a:t>của</a:t>
            </a:r>
            <a:r>
              <a:rPr lang="en-US" sz="3800" b="1" dirty="0" smtClean="0">
                <a:solidFill>
                  <a:srgbClr val="FF0000"/>
                </a:solidFill>
                <a:latin typeface="Times New Roman" pitchFamily="18" charset="0"/>
                <a:ea typeface="Arial" panose="020B0604020202020204" pitchFamily="34" charset="0"/>
                <a:cs typeface="Times New Roman" pitchFamily="18" charset="0"/>
              </a:rPr>
              <a:t> </a:t>
            </a:r>
            <a:r>
              <a:rPr lang="en-US" sz="3800" b="1" dirty="0" err="1" smtClean="0">
                <a:solidFill>
                  <a:srgbClr val="FF0000"/>
                </a:solidFill>
                <a:latin typeface="Times New Roman" pitchFamily="18" charset="0"/>
                <a:ea typeface="Arial" panose="020B0604020202020204" pitchFamily="34" charset="0"/>
                <a:cs typeface="Times New Roman" pitchFamily="18" charset="0"/>
              </a:rPr>
              <a:t>tiết</a:t>
            </a:r>
            <a:r>
              <a:rPr lang="en-US" sz="3800" b="1" dirty="0" smtClean="0">
                <a:solidFill>
                  <a:srgbClr val="FF0000"/>
                </a:solidFill>
                <a:latin typeface="Times New Roman" pitchFamily="18" charset="0"/>
                <a:ea typeface="Arial" panose="020B0604020202020204" pitchFamily="34" charset="0"/>
                <a:cs typeface="Times New Roman" pitchFamily="18" charset="0"/>
              </a:rPr>
              <a:t> </a:t>
            </a:r>
            <a:r>
              <a:rPr lang="en-US" sz="3800"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sz="38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6879" y="1594516"/>
            <a:ext cx="7769283" cy="3747180"/>
          </a:xfrm>
          <a:prstGeom prst="rect">
            <a:avLst/>
          </a:prstGeom>
        </p:spPr>
        <p:txBody>
          <a:bodyPr wrap="square">
            <a:spAutoFit/>
          </a:bodyPr>
          <a:lstStyle/>
          <a:p>
            <a:pPr indent="317500">
              <a:spcAft>
                <a:spcPts val="300"/>
              </a:spcAft>
            </a:pPr>
            <a:r>
              <a:rPr lang="vi-VN" sz="2000" dirty="0" smtClean="0">
                <a:effectLst/>
                <a:latin typeface="#9Slide05 Brannboll Ny" panose="02000000000000000000" pitchFamily="2" charset="0"/>
                <a:ea typeface="Arial" panose="020B0604020202020204" pitchFamily="34" charset="0"/>
              </a:rPr>
              <a:t>M</a:t>
            </a:r>
            <a:r>
              <a:rPr lang="en-US" sz="2000" dirty="0" err="1" smtClean="0">
                <a:effectLst/>
                <a:latin typeface="#9Slide05 Brannboll Ny" panose="02000000000000000000" pitchFamily="2" charset="0"/>
                <a:ea typeface="Arial" panose="020B0604020202020204" pitchFamily="34" charset="0"/>
              </a:rPr>
              <a:t>ấy</a:t>
            </a:r>
            <a:r>
              <a:rPr lang="vi-VN" sz="2000" dirty="0" smtClean="0">
                <a:effectLst/>
                <a:latin typeface="#9Slide05 Brannboll Ny" panose="02000000000000000000" pitchFamily="2" charset="0"/>
                <a:ea typeface="Arial" panose="020B0604020202020204" pitchFamily="34" charset="0"/>
              </a:rPr>
              <a:t> hôm nay, em Trang bi bệnh khiến cả nhà ai cũng lo lắng. Bố đi làm xa, mẹ lúng túng vì thiếu tiền chữa bệnh cho em, Hải m</a:t>
            </a:r>
            <a:r>
              <a:rPr lang="en-US" sz="2000" dirty="0" smtClean="0">
                <a:effectLst/>
                <a:latin typeface="#9Slide05 Brannboll Ny" panose="02000000000000000000" pitchFamily="2" charset="0"/>
                <a:ea typeface="Arial" panose="020B0604020202020204" pitchFamily="34" charset="0"/>
              </a:rPr>
              <a:t>ở </a:t>
            </a:r>
            <a:r>
              <a:rPr lang="vi-VN" sz="2000" dirty="0" smtClean="0">
                <a:effectLst/>
                <a:latin typeface="#9Slide05 Brannboll Ny" panose="02000000000000000000" pitchFamily="2" charset="0"/>
                <a:ea typeface="Arial" panose="020B0604020202020204" pitchFamily="34" charset="0"/>
              </a:rPr>
              <a:t>tủ l</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ra một chiếc hộp nhỏ đưa cho mẹ và nói:</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 Mẹ cầm l</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tiền để mua thuốc cho em.</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Mẹ ng</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c nhiên hỏi:</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 Tiền </a:t>
            </a:r>
            <a:r>
              <a:rPr lang="en-US" sz="2000" dirty="0" smtClean="0">
                <a:effectLst/>
                <a:latin typeface="#9Slide05 Brannboll Ny" panose="02000000000000000000" pitchFamily="2" charset="0"/>
                <a:ea typeface="Cambria" panose="02040503050406030204" pitchFamily="18" charset="0"/>
              </a:rPr>
              <a:t>ở</a:t>
            </a:r>
            <a:r>
              <a:rPr lang="en-US" sz="2000" i="1" dirty="0" smtClean="0">
                <a:effectLst/>
                <a:latin typeface="#9Slide05 Brannboll Ny" panose="02000000000000000000" pitchFamily="2" charset="0"/>
                <a:ea typeface="Cambria" panose="02040503050406030204" pitchFamily="18" charset="0"/>
              </a:rPr>
              <a:t> </a:t>
            </a:r>
            <a:r>
              <a:rPr lang="vi-VN" sz="2000" dirty="0" smtClean="0">
                <a:effectLst/>
                <a:latin typeface="#9Slide05 Brannboll Ny" panose="02000000000000000000" pitchFamily="2" charset="0"/>
                <a:ea typeface="Arial" panose="020B0604020202020204" pitchFamily="34" charset="0"/>
              </a:rPr>
              <a:t>đâu mà con có v</a:t>
            </a:r>
            <a:r>
              <a:rPr lang="en-US" sz="2000" dirty="0" smtClean="0">
                <a:effectLst/>
                <a:latin typeface="#9Slide05 Brannboll Ny" panose="02000000000000000000" pitchFamily="2" charset="0"/>
                <a:ea typeface="Arial" panose="020B0604020202020204" pitchFamily="34" charset="0"/>
              </a:rPr>
              <a:t>ậ</a:t>
            </a:r>
            <a:r>
              <a:rPr lang="vi-VN" sz="2000" dirty="0" smtClean="0">
                <a:effectLst/>
                <a:latin typeface="#9Slide05 Brannboll Ny" panose="02000000000000000000" pitchFamily="2" charset="0"/>
                <a:ea typeface="Arial" panose="020B0604020202020204" pitchFamily="34" charset="0"/>
              </a:rPr>
              <a:t>y?</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Hải nhỏ nhẹ nói:</a:t>
            </a:r>
            <a:endParaRPr lang="en-US" sz="2000" dirty="0" smtClean="0">
              <a:effectLst/>
              <a:latin typeface="#9Slide05 Brannboll Ny" panose="02000000000000000000" pitchFamily="2" charset="0"/>
              <a:ea typeface="Arial" panose="020B0604020202020204" pitchFamily="34" charset="0"/>
            </a:endParaRPr>
          </a:p>
          <a:p>
            <a:pPr marL="457200" marR="0" indent="-139700">
              <a:spcBef>
                <a:spcPts val="0"/>
              </a:spcBef>
              <a:spcAft>
                <a:spcPts val="300"/>
              </a:spcAft>
            </a:pPr>
            <a:r>
              <a:rPr lang="vi-VN" sz="2000" dirty="0" smtClean="0">
                <a:effectLst/>
                <a:latin typeface="#9Slide05 Brannboll Ny" panose="02000000000000000000" pitchFamily="2" charset="0"/>
                <a:ea typeface="Arial" panose="020B0604020202020204" pitchFamily="34" charset="0"/>
              </a:rPr>
              <a:t>— Tiền con bán gi</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vụn, chai lọ, tiền được mừng tuổi,... con đều dành dụm bỏ vào hộp để mua xe đ</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p nhưng việc chữa bệnh cho em cần thiết hơn </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Mẹ m</a:t>
            </a:r>
            <a:r>
              <a:rPr lang="en-US" sz="2000" dirty="0" smtClean="0">
                <a:effectLst/>
                <a:latin typeface="#9Slide05 Brannboll Ny" panose="02000000000000000000" pitchFamily="2" charset="0"/>
                <a:ea typeface="Arial" panose="020B0604020202020204" pitchFamily="34" charset="0"/>
              </a:rPr>
              <a:t>ỉ</a:t>
            </a:r>
            <a:r>
              <a:rPr lang="vi-VN" sz="2000" dirty="0" smtClean="0">
                <a:effectLst/>
                <a:latin typeface="#9Slide05 Brannboll Ny" panose="02000000000000000000" pitchFamily="2" charset="0"/>
                <a:ea typeface="Arial" panose="020B0604020202020204" pitchFamily="34" charset="0"/>
              </a:rPr>
              <a:t>m cười khen Hải:</a:t>
            </a:r>
            <a:endParaRPr lang="en-US" sz="2000" dirty="0" smtClean="0">
              <a:effectLst/>
              <a:latin typeface="#9Slide05 Brannboll Ny" panose="02000000000000000000" pitchFamily="2" charset="0"/>
              <a:ea typeface="Arial" panose="020B0604020202020204" pitchFamily="34" charset="0"/>
            </a:endParaRPr>
          </a:p>
          <a:p>
            <a:pPr indent="304800"/>
            <a:r>
              <a:rPr lang="vi-VN" sz="2000" dirty="0" smtClean="0">
                <a:effectLst/>
                <a:latin typeface="#9Slide05 Brannboll Ny" panose="02000000000000000000" pitchFamily="2" charset="0"/>
                <a:ea typeface="Arial" panose="020B0604020202020204" pitchFamily="34" charset="0"/>
              </a:rPr>
              <a:t>— Con ngoan quá, còn nhỏ đã biết tiết kiệm, thương bố mẹ, thương em.</a:t>
            </a:r>
            <a:endParaRPr lang="en-US" sz="2000" dirty="0">
              <a:effectLst/>
              <a:latin typeface="#9Slide05 Brannboll Ny" panose="02000000000000000000"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480030" y="-4029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7"/>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580531048"/>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504314600"/>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2282</Words>
  <Application>Microsoft Office PowerPoint</Application>
  <PresentationFormat>Custom</PresentationFormat>
  <Paragraphs>168</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51</cp:revision>
  <dcterms:created xsi:type="dcterms:W3CDTF">2021-07-15T15:36:06Z</dcterms:created>
  <dcterms:modified xsi:type="dcterms:W3CDTF">2023-02-28T03:59:01Z</dcterms:modified>
</cp:coreProperties>
</file>