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4" r:id="rId4"/>
    <p:sldId id="276" r:id="rId5"/>
    <p:sldId id="258" r:id="rId6"/>
    <p:sldId id="256" r:id="rId7"/>
    <p:sldId id="279" r:id="rId8"/>
    <p:sldId id="278" r:id="rId9"/>
    <p:sldId id="273" r:id="rId10"/>
    <p:sldId id="280" r:id="rId11"/>
    <p:sldId id="267" r:id="rId12"/>
    <p:sldId id="265" r:id="rId13"/>
    <p:sldId id="271" r:id="rId14"/>
    <p:sldId id="270" r:id="rId15"/>
    <p:sldId id="269" r:id="rId16"/>
    <p:sldId id="281" r:id="rId17"/>
    <p:sldId id="282" r:id="rId18"/>
    <p:sldId id="283" r:id="rId19"/>
    <p:sldId id="284" r:id="rId20"/>
    <p:sldId id="285" r:id="rId21"/>
    <p:sldId id="268"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2956-1D6D-47DF-9ACB-17C5E0A71C61}"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6254-2992-4CC1-98DE-6008967544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ANH DÁN TƯỜNG SPA ĐẸP | Shopee Việt Nam"/>
          <p:cNvPicPr>
            <a:picLocks noChangeAspect="1" noChangeArrowheads="1"/>
          </p:cNvPicPr>
          <p:nvPr/>
        </p:nvPicPr>
        <p:blipFill>
          <a:blip r:embed="rId2"/>
          <a:srcRect/>
          <a:stretch>
            <a:fillRect/>
          </a:stretch>
        </p:blipFill>
        <p:spPr bwMode="auto">
          <a:xfrm>
            <a:off x="0" y="0"/>
            <a:ext cx="9144000" cy="6934202"/>
          </a:xfrm>
          <a:prstGeom prst="rect">
            <a:avLst/>
          </a:prstGeom>
          <a:noFill/>
        </p:spPr>
      </p:pic>
      <p:sp>
        <p:nvSpPr>
          <p:cNvPr id="6" name="WordArt 6"/>
          <p:cNvSpPr>
            <a:spLocks noChangeArrowheads="1" noChangeShapeType="1" noTextEdit="1"/>
          </p:cNvSpPr>
          <p:nvPr/>
        </p:nvSpPr>
        <p:spPr bwMode="auto">
          <a:xfrm>
            <a:off x="0" y="381000"/>
            <a:ext cx="9144000" cy="2819400"/>
          </a:xfrm>
          <a:prstGeom prst="rect">
            <a:avLst/>
          </a:prstGeom>
        </p:spPr>
        <p:txBody>
          <a:bodyPr wrap="none" fromWordArt="1">
            <a:prstTxWarp prst="textWave2">
              <a:avLst>
                <a:gd name="adj1" fmla="val 13005"/>
                <a:gd name="adj2" fmla="val 347"/>
              </a:avLst>
            </a:prstTxWarp>
          </a:bodyPr>
          <a:lstStyle/>
          <a:p>
            <a:pPr algn="ctr"/>
            <a:endPar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endParaRPr>
          </a:p>
        </p:txBody>
      </p:sp>
      <p:sp>
        <p:nvSpPr>
          <p:cNvPr id="7" name="Rectangle 6"/>
          <p:cNvSpPr/>
          <p:nvPr/>
        </p:nvSpPr>
        <p:spPr>
          <a:xfrm>
            <a:off x="1295400" y="56388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KHTN 8</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1"/>
            <a:ext cx="9144000" cy="6843695"/>
          </a:xfrm>
          <a:prstGeom prst="rect">
            <a:avLst/>
          </a:prstGeom>
          <a:noFill/>
        </p:spPr>
      </p:pic>
      <p:sp>
        <p:nvSpPr>
          <p:cNvPr id="337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Hãy nhận xét về tỉ số giữa khối lượng và thể tích của các thỏi sắt, nhôm, đồng.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0" y="990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 y="2057400"/>
          <a:ext cx="9144001" cy="4486656"/>
        </p:xfrm>
        <a:graphic>
          <a:graphicData uri="http://schemas.openxmlformats.org/drawingml/2006/table">
            <a:tbl>
              <a:tblPr/>
              <a:tblGrid>
                <a:gridCol w="13716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Đại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Thể tích</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1676400" y="5486400"/>
            <a:ext cx="2094924" cy="866775"/>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267200" y="5486400"/>
            <a:ext cx="2094386" cy="895350"/>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705600" y="5562600"/>
            <a:ext cx="2258699"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 viền PowerPoin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89" name="Rectangle 1"/>
          <p:cNvSpPr>
            <a:spLocks noChangeArrowheads="1"/>
          </p:cNvSpPr>
          <p:nvPr/>
        </p:nvSpPr>
        <p:spPr bwMode="auto">
          <a:xfrm>
            <a:off x="1447800" y="1066800"/>
            <a:ext cx="6629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Tỉ số giữa khối lượng và thể tích của các thỏi sắt, nhôm, đồng là khác nhau và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a:t>
            </a: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của đồng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của sắt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Vcủa nhôm.</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371600" y="3581400"/>
            <a:ext cx="1781257" cy="584775"/>
          </a:xfrm>
          <a:prstGeom prst="rect">
            <a:avLst/>
          </a:prstGeom>
        </p:spPr>
        <p:txBody>
          <a:bodyPr wrap="none">
            <a:spAutoFit/>
          </a:bodyPr>
          <a:lstStyle/>
          <a:p>
            <a:r>
              <a:rPr lang="vi-VN" sz="3200">
                <a:solidFill>
                  <a:srgbClr val="FF0000"/>
                </a:solidFill>
                <a:latin typeface="Times New Roman" pitchFamily="18" charset="0"/>
                <a:ea typeface="Times New Roman" pitchFamily="18" charset="0"/>
                <a:cs typeface="Times New Roman" pitchFamily="18" charset="0"/>
              </a:rPr>
              <a:t>N</a:t>
            </a:r>
            <a:r>
              <a:rPr lang="en-US" sz="3200">
                <a:solidFill>
                  <a:srgbClr val="FF0000"/>
                </a:solidFill>
                <a:latin typeface="Times New Roman" pitchFamily="18" charset="0"/>
                <a:ea typeface="Times New Roman" pitchFamily="18" charset="0"/>
                <a:cs typeface="Times New Roman" pitchFamily="18" charset="0"/>
              </a:rPr>
              <a:t>hận xét </a:t>
            </a:r>
            <a:endParaRPr lang="en-US" sz="3200"/>
          </a:p>
        </p:txBody>
      </p:sp>
      <p:sp>
        <p:nvSpPr>
          <p:cNvPr id="5" name="Rectangle 4"/>
          <p:cNvSpPr/>
          <p:nvPr/>
        </p:nvSpPr>
        <p:spPr>
          <a:xfrm>
            <a:off x="1143000" y="4038600"/>
            <a:ext cx="80010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cùng một loại vật liệu tỉ số m/v là không đổi</a:t>
            </a:r>
            <a:endParaRPr lang="en-US" sz="3200"/>
          </a:p>
        </p:txBody>
      </p:sp>
      <p:sp>
        <p:nvSpPr>
          <p:cNvPr id="6" name="Rectangle 5"/>
          <p:cNvSpPr/>
          <p:nvPr/>
        </p:nvSpPr>
        <p:spPr>
          <a:xfrm>
            <a:off x="1066800" y="5029200"/>
            <a:ext cx="70866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các vật liệu khác nhau, tỉ số m/v là khác nhau</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1143000" y="762000"/>
            <a:ext cx="80393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II. Khối lượng riêng, đơn vị khối lượng riêng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11266" name="Rectangle 2"/>
          <p:cNvSpPr>
            <a:spLocks noChangeArrowheads="1"/>
          </p:cNvSpPr>
          <p:nvPr/>
        </p:nvSpPr>
        <p:spPr bwMode="auto">
          <a:xfrm>
            <a:off x="1143000" y="1219200"/>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3" cstate="print"/>
          <a:srcRect/>
          <a:stretch>
            <a:fillRect/>
          </a:stretch>
        </p:blipFill>
        <p:spPr bwMode="auto">
          <a:xfrm>
            <a:off x="914400" y="2209800"/>
            <a:ext cx="1447800" cy="1263535"/>
          </a:xfrm>
          <a:prstGeom prst="rect">
            <a:avLst/>
          </a:prstGeom>
          <a:noFill/>
          <a:ln w="9525">
            <a:noFill/>
            <a:miter lim="800000"/>
            <a:headEnd/>
            <a:tailEnd/>
          </a:ln>
        </p:spPr>
      </p:pic>
      <p:sp>
        <p:nvSpPr>
          <p:cNvPr id="11268" name="Rectangle 4"/>
          <p:cNvSpPr>
            <a:spLocks noChangeArrowheads="1"/>
          </p:cNvSpPr>
          <p:nvPr/>
        </p:nvSpPr>
        <p:spPr bwMode="auto">
          <a:xfrm>
            <a:off x="4114800" y="3352800"/>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là thể tích của vật liệu.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438400" y="2286000"/>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8" name="Rectangle 7"/>
          <p:cNvSpPr/>
          <p:nvPr/>
        </p:nvSpPr>
        <p:spPr>
          <a:xfrm>
            <a:off x="4114800" y="2286000"/>
            <a:ext cx="4160113" cy="584775"/>
          </a:xfrm>
          <a:prstGeom prst="rect">
            <a:avLst/>
          </a:prstGeom>
        </p:spPr>
        <p:txBody>
          <a:bodyPr wrap="none">
            <a:spAutoFit/>
          </a:bodyPr>
          <a:lstStyle/>
          <a:p>
            <a:pPr lvl="0" algn="just" eaLnBrk="0" fontAlgn="base" hangingPunct="0">
              <a:spcBef>
                <a:spcPct val="0"/>
              </a:spcBef>
              <a:spcAft>
                <a:spcPct val="0"/>
              </a:spcAft>
            </a:pPr>
            <a:r>
              <a:rPr lang="en-US" sz="3200" dirty="0">
                <a:latin typeface="Times New Roman" pitchFamily="18" charset="0"/>
                <a:ea typeface="Times New Roman" pitchFamily="18" charset="0"/>
                <a:cs typeface="Times New Roman" pitchFamily="18" charset="0"/>
              </a:rPr>
              <a:t>+ D </a:t>
            </a:r>
            <a:r>
              <a:rPr lang="en-US" sz="3200" dirty="0" err="1">
                <a:latin typeface="Times New Roman" pitchFamily="18" charset="0"/>
                <a:ea typeface="Times New Roman" pitchFamily="18" charset="0"/>
                <a:cs typeface="Times New Roman" pitchFamily="18" charset="0"/>
              </a:rPr>
              <a:t>là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riêng</a:t>
            </a:r>
            <a:r>
              <a:rPr lang="en-US" sz="3200" dirty="0">
                <a:latin typeface="Times New Roman" pitchFamily="18" charset="0"/>
                <a:ea typeface="Times New Roman" pitchFamily="18" charset="0"/>
                <a:cs typeface="Times New Roman" pitchFamily="18" charset="0"/>
              </a:rPr>
              <a:t> </a:t>
            </a:r>
          </a:p>
        </p:txBody>
      </p:sp>
      <p:sp>
        <p:nvSpPr>
          <p:cNvPr id="9" name="Rectangle 8"/>
          <p:cNvSpPr/>
          <p:nvPr/>
        </p:nvSpPr>
        <p:spPr>
          <a:xfrm>
            <a:off x="4114800" y="2819400"/>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1269" name="Rectangle 5"/>
          <p:cNvSpPr>
            <a:spLocks noChangeArrowheads="1"/>
          </p:cNvSpPr>
          <p:nvPr/>
        </p:nvSpPr>
        <p:spPr bwMode="auto">
          <a:xfrm>
            <a:off x="914401" y="3962400"/>
            <a:ext cx="769619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-Đơn vị thường dùng của khối lượng riêng là: </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kg/m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hoặc g/mL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 kg/m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 0,001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endPar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 1 g/mL</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plus(in)">
                                      <p:cBhvr>
                                        <p:cTn id="38" dur="2000"/>
                                        <p:tgtEl>
                                          <p:spTgt spid="112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linds(horizontal)">
                                      <p:cBhvr>
                                        <p:cTn id="4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12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0" y="0"/>
            <a:ext cx="86725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số chất ở nhiệt độ phòng.</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0" y="762000"/>
            <a:ext cx="8991600" cy="4495800"/>
          </a:xfrm>
          <a:prstGeom prst="rect">
            <a:avLst/>
          </a:prstGeom>
          <a:noFill/>
          <a:ln w="9525">
            <a:noFill/>
            <a:miter lim="800000"/>
            <a:headEnd/>
            <a:tailEnd/>
          </a:ln>
        </p:spPr>
      </p:pic>
      <p:sp>
        <p:nvSpPr>
          <p:cNvPr id="9219" name="Rectangle 3"/>
          <p:cNvSpPr>
            <a:spLocks noChangeArrowheads="1"/>
          </p:cNvSpPr>
          <p:nvPr/>
        </p:nvSpPr>
        <p:spPr bwMode="auto">
          <a:xfrm>
            <a:off x="0" y="533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người ta còn sử dụng đại lượng khác là trọng lượng riêng để nói tới một chất nặng hay nhẹ hơn chất khác.</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của một mét khối một chất gọi là trọng lượng riêng d của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28600" y="1066800"/>
            <a:ext cx="2117887" cy="584775"/>
          </a:xfrm>
          <a:prstGeom prst="rect">
            <a:avLst/>
          </a:prstGeom>
        </p:spPr>
        <p:txBody>
          <a:bodyPr wrap="none">
            <a:spAutoFit/>
          </a:bodyPr>
          <a:lstStyle/>
          <a:p>
            <a:r>
              <a:rPr lang="en-US" sz="3200">
                <a:latin typeface="Times New Roman" pitchFamily="18" charset="0"/>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209800" y="914400"/>
            <a:ext cx="1143000" cy="1119673"/>
          </a:xfrm>
          <a:prstGeom prst="rect">
            <a:avLst/>
          </a:prstGeom>
          <a:noFill/>
          <a:ln w="9525">
            <a:noFill/>
            <a:miter lim="800000"/>
            <a:headEnd/>
            <a:tailEnd/>
          </a:ln>
        </p:spPr>
      </p:pic>
      <p:sp>
        <p:nvSpPr>
          <p:cNvPr id="8195" name="Rectangle 3"/>
          <p:cNvSpPr>
            <a:spLocks noChangeArrowheads="1"/>
          </p:cNvSpPr>
          <p:nvPr/>
        </p:nvSpPr>
        <p:spPr bwMode="auto">
          <a:xfrm>
            <a:off x="1981200" y="3200400"/>
            <a:ext cx="6553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d là trọng lượng riêng (N/m</a:t>
            </a:r>
            <a:r>
              <a:rPr kumimoji="0" lang="en-US" sz="3200" b="0" i="0" u="none" strike="noStrike" cap="none" normalizeH="0" baseline="30000">
                <a:ln>
                  <a:noFill/>
                </a:ln>
                <a:solidFill>
                  <a:srgbClr val="00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2057400"/>
            <a:ext cx="1901483" cy="584775"/>
          </a:xfrm>
          <a:prstGeom prst="rect">
            <a:avLst/>
          </a:prstGeom>
        </p:spPr>
        <p:txBody>
          <a:bodyPr wrap="none">
            <a:spAutoFit/>
          </a:bodyPr>
          <a:lstStyle/>
          <a:p>
            <a:r>
              <a:rPr lang="en-US" sz="3200">
                <a:solidFill>
                  <a:srgbClr val="000000"/>
                </a:solidFill>
                <a:latin typeface="Times New Roman" pitchFamily="18" charset="0"/>
                <a:ea typeface="Times New Roman" pitchFamily="18" charset="0"/>
                <a:cs typeface="Times New Roman" pitchFamily="18" charset="0"/>
              </a:rPr>
              <a:t>Trong đó:</a:t>
            </a:r>
            <a:r>
              <a:rPr lang="vi-VN" sz="3200">
                <a:solidFill>
                  <a:srgbClr val="222222"/>
                </a:solidFill>
                <a:latin typeface="Times New Roman" pitchFamily="18" charset="0"/>
                <a:ea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7" name="Rectangle 6"/>
          <p:cNvSpPr/>
          <p:nvPr/>
        </p:nvSpPr>
        <p:spPr>
          <a:xfrm>
            <a:off x="1828800" y="2057400"/>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P là trọng lượng (N).</a:t>
            </a:r>
            <a:endParaRPr lang="en-US" sz="3200">
              <a:latin typeface="Times New Roman" pitchFamily="18" charset="0"/>
              <a:ea typeface="Times New Roman" pitchFamily="18" charset="0"/>
              <a:cs typeface="Times New Roman" pitchFamily="18" charset="0"/>
            </a:endParaRPr>
          </a:p>
        </p:txBody>
      </p:sp>
      <p:sp>
        <p:nvSpPr>
          <p:cNvPr id="8" name="Rectangle 7"/>
          <p:cNvSpPr/>
          <p:nvPr/>
        </p:nvSpPr>
        <p:spPr>
          <a:xfrm>
            <a:off x="1905000" y="2667000"/>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381000" y="3733800"/>
            <a:ext cx="2133600" cy="609600"/>
          </a:xfrm>
          <a:prstGeom prst="rect">
            <a:avLst/>
          </a:prstGeom>
          <a:noFill/>
          <a:ln w="9525">
            <a:noFill/>
            <a:miter lim="800000"/>
            <a:headEnd/>
            <a:tailEnd/>
          </a:ln>
        </p:spPr>
      </p:pic>
      <p:sp>
        <p:nvSpPr>
          <p:cNvPr id="10" name="Rectangle 9"/>
          <p:cNvSpPr/>
          <p:nvPr/>
        </p:nvSpPr>
        <p:spPr>
          <a:xfrm>
            <a:off x="0" y="4343400"/>
            <a:ext cx="9144000" cy="1077218"/>
          </a:xfrm>
          <a:prstGeom prst="rect">
            <a:avLst/>
          </a:prstGeom>
        </p:spPr>
        <p:txBody>
          <a:bodyPr wrap="square">
            <a:spAutoFit/>
          </a:bodyPr>
          <a:lstStyle/>
          <a:p>
            <a:r>
              <a:rPr lang="en-US" sz="3200">
                <a:latin typeface="Times New Roman" pitchFamily="18" charset="0"/>
                <a:cs typeface="Times New Roman" pitchFamily="18" charset="0"/>
              </a:rPr>
              <a:t>Như vậy, ta cũng có thể dựa vào trọng lượng riêng của vật liệu để so sánh các vật liệu (nặng, nhẹ).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0"/>
            <a:ext cx="8610600" cy="2133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latin typeface="+mj-lt"/>
              </a:rPr>
              <a:t>Dựa vào đại lượng nào,người ta nói </a:t>
            </a:r>
            <a:r>
              <a:rPr lang="vi-VN" sz="3600" dirty="0">
                <a:latin typeface="+mj-lt"/>
              </a:rPr>
              <a:t>sắt nặng </a:t>
            </a:r>
            <a:r>
              <a:rPr lang="vi-VN" sz="3600">
                <a:latin typeface="+mj-lt"/>
              </a:rPr>
              <a:t>hơn nhôm?</a:t>
            </a:r>
            <a:endParaRPr lang="en-US" sz="3600" dirty="0">
              <a:latin typeface="+mj-lt"/>
            </a:endParaRPr>
          </a:p>
        </p:txBody>
      </p:sp>
      <p:sp>
        <p:nvSpPr>
          <p:cNvPr id="5" name="Cloud 4"/>
          <p:cNvSpPr/>
          <p:nvPr/>
        </p:nvSpPr>
        <p:spPr>
          <a:xfrm>
            <a:off x="0" y="914400"/>
            <a:ext cx="9144000" cy="44958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000">
                <a:latin typeface="Times New Roman" pitchFamily="18" charset="0"/>
                <a:cs typeface="Times New Roman" pitchFamily="18" charset="0"/>
              </a:rPr>
              <a:t>Dựa vào khối lượng riêng hoặc trọng lượng riêng,người ta nói sắt nặng hơn nhôm.</a:t>
            </a:r>
          </a:p>
          <a:p>
            <a:pPr algn="ctr"/>
            <a:r>
              <a:rPr lang="vi-VN" sz="4000">
                <a:latin typeface="Times New Roman" pitchFamily="18" charset="0"/>
                <a:cs typeface="Times New Roman" pitchFamily="18" charset="0"/>
              </a:rPr>
              <a:t>D sắt = 7800kg/</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vi-VN" sz="4000" baseline="30000">
              <a:solidFill>
                <a:schemeClr val="bg1"/>
              </a:solidFill>
              <a:latin typeface="Times New Roman" pitchFamily="18" charset="0"/>
              <a:ea typeface="Times New Roman" pitchFamily="18" charset="0"/>
              <a:cs typeface="Times New Roman" pitchFamily="18" charset="0"/>
            </a:endParaRPr>
          </a:p>
          <a:p>
            <a:pPr algn="ctr"/>
            <a:r>
              <a:rPr lang="vi-VN" sz="4000" baseline="30000">
                <a:solidFill>
                  <a:schemeClr val="bg1"/>
                </a:solidFill>
                <a:latin typeface="Times New Roman" pitchFamily="18" charset="0"/>
                <a:cs typeface="Times New Roman" pitchFamily="18" charset="0"/>
              </a:rPr>
              <a:t>D nhôm</a:t>
            </a:r>
            <a:r>
              <a:rPr lang="vi-VN" sz="4000">
                <a:solidFill>
                  <a:schemeClr val="bg1"/>
                </a:solidFill>
                <a:latin typeface="Times New Roman" pitchFamily="18" charset="0"/>
                <a:cs typeface="Times New Roman" pitchFamily="18" charset="0"/>
              </a:rPr>
              <a:t>  = 2700kg/ </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en-US" sz="40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Khi người</a:t>
            </a:r>
            <a:r>
              <a:rPr kumimoji="0" lang="vi-VN" sz="3200" b="1" i="0" u="none" strike="noStrike" cap="none" normalizeH="0">
                <a:ln>
                  <a:noFill/>
                </a:ln>
                <a:solidFill>
                  <a:srgbClr val="FF0000"/>
                </a:solidFill>
                <a:effectLst/>
                <a:latin typeface="Times New Roman" pitchFamily="18" charset="0"/>
                <a:ea typeface="Times New Roman" pitchFamily="18" charset="0"/>
                <a:cs typeface="Times New Roman" pitchFamily="18" charset="0"/>
              </a:rPr>
              <a:t> ta nói “ Sắt nặng hơn bông” ta ngầm hiểu đang nói đến khối lượng riêng của sắt &gt; khối lượng riêng của bông.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5" name="Cloud Callout 4"/>
          <p:cNvSpPr/>
          <p:nvPr/>
        </p:nvSpPr>
        <p:spPr>
          <a:xfrm>
            <a:off x="0" y="1371600"/>
            <a:ext cx="91440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200" dirty="0">
                <a:latin typeface="Times New Roman" pitchFamily="18" charset="0"/>
                <a:cs typeface="Times New Roman" pitchFamily="18" charset="0"/>
              </a:rPr>
              <a:t>Bài tập1: Một khối gang  hình hộp chữ nhật có chiều dài các cạnh tương ứng </a:t>
            </a:r>
            <a:r>
              <a:rPr lang="vi-VN" sz="3200">
                <a:latin typeface="Times New Roman" pitchFamily="18" charset="0"/>
                <a:cs typeface="Times New Roman" pitchFamily="18" charset="0"/>
              </a:rPr>
              <a:t>là </a:t>
            </a:r>
            <a:r>
              <a:rPr lang="vi-VN" sz="3200" smtClean="0">
                <a:latin typeface="Times New Roman" pitchFamily="18" charset="0"/>
                <a:cs typeface="Times New Roman" pitchFamily="18" charset="0"/>
              </a:rPr>
              <a:t>2cm</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3cm, 5cm  và có khối lượng 210g. Hãy tính khối lượng riêng của gang</a:t>
            </a:r>
            <a:endParaRPr lang="en-US" sz="3200" dirty="0">
              <a:latin typeface="Times New Roman" pitchFamily="18" charset="0"/>
              <a:cs typeface="Times New Roman" pitchFamily="18" charset="0"/>
            </a:endParaRPr>
          </a:p>
        </p:txBody>
      </p:sp>
      <p:sp>
        <p:nvSpPr>
          <p:cNvPr id="6" name="Flowchart: Process 5"/>
          <p:cNvSpPr/>
          <p:nvPr/>
        </p:nvSpPr>
        <p:spPr>
          <a:xfrm>
            <a:off x="0" y="2667000"/>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tx1"/>
                </a:solidFill>
                <a:latin typeface="Times New Roman" pitchFamily="18" charset="0"/>
                <a:cs typeface="Times New Roman" pitchFamily="18" charset="0"/>
              </a:rPr>
              <a:t>Thể tích của khối gang là:</a:t>
            </a:r>
          </a:p>
          <a:p>
            <a:pPr algn="ctr"/>
            <a:r>
              <a:rPr lang="vi-VN" sz="3200">
                <a:solidFill>
                  <a:schemeClr val="tx1"/>
                </a:solidFill>
                <a:latin typeface="Times New Roman" pitchFamily="18" charset="0"/>
                <a:cs typeface="Times New Roman" pitchFamily="18" charset="0"/>
              </a:rPr>
              <a:t>V  =  2. 3. 5. =  30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baseline="30000">
              <a:solidFill>
                <a:schemeClr val="tx1"/>
              </a:solidFill>
              <a:latin typeface="Times New Roman" pitchFamily="18" charset="0"/>
              <a:ea typeface="Times New Roman" pitchFamily="18" charset="0"/>
              <a:cs typeface="Times New Roman" pitchFamily="18" charset="0"/>
            </a:endParaRPr>
          </a:p>
          <a:p>
            <a:pPr algn="ctr"/>
            <a:r>
              <a:rPr lang="vi-VN" sz="3200" baseline="300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Khối lượng riêng của gang là:</a:t>
            </a:r>
          </a:p>
          <a:p>
            <a:pPr algn="ctr"/>
            <a:r>
              <a:rPr lang="vi-VN" sz="3200">
                <a:solidFill>
                  <a:schemeClr val="tx1"/>
                </a:solidFill>
                <a:latin typeface="Times New Roman" pitchFamily="18" charset="0"/>
                <a:cs typeface="Times New Roman" pitchFamily="18" charset="0"/>
              </a:rPr>
              <a:t>D = m/v  = 210/ 30 = 7g/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15400" cy="1569660"/>
          </a:xfrm>
          <a:prstGeom prst="rect">
            <a:avLst/>
          </a:prstGeom>
        </p:spPr>
        <p:txBody>
          <a:bodyPr wrap="square">
            <a:spAutoFit/>
          </a:bodyPr>
          <a:lstStyle/>
          <a:p>
            <a:r>
              <a:rPr lang="vi-VN" sz="3200">
                <a:latin typeface="Times New Roman" pitchFamily="18" charset="0"/>
                <a:cs typeface="Times New Roman" pitchFamily="18" charset="0"/>
              </a:rPr>
              <a:t>Bài tập 2</a:t>
            </a:r>
            <a:r>
              <a:rPr lang="en-US" sz="3200">
                <a:latin typeface="Times New Roman" pitchFamily="18" charset="0"/>
                <a:cs typeface="Times New Roman" pitchFamily="18" charset="0"/>
              </a:rPr>
              <a:t>: Một hộp sữa ông Thọ có khối lượng 397 g và có thể tích 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Hãy tính khối lượng riêng của sữa trong hộp theo đơn vị kg/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3276600" y="1600200"/>
            <a:ext cx="1473480" cy="584775"/>
          </a:xfrm>
          <a:prstGeom prst="rect">
            <a:avLst/>
          </a:prstGeom>
        </p:spPr>
        <p:txBody>
          <a:bodyPr wrap="none">
            <a:spAutoFit/>
          </a:bodyPr>
          <a:lstStyle/>
          <a:p>
            <a:r>
              <a:rPr lang="vi-VN" sz="3200">
                <a:latin typeface="Times New Roman" pitchFamily="18" charset="0"/>
                <a:cs typeface="Times New Roman" pitchFamily="18" charset="0"/>
              </a:rPr>
              <a:t>Bài giải</a:t>
            </a:r>
            <a:endParaRPr lang="en-US" sz="3200"/>
          </a:p>
        </p:txBody>
      </p:sp>
      <p:sp>
        <p:nvSpPr>
          <p:cNvPr id="9" name="Rectangle 8"/>
          <p:cNvSpPr/>
          <p:nvPr/>
        </p:nvSpPr>
        <p:spPr>
          <a:xfrm>
            <a:off x="304800" y="2209800"/>
            <a:ext cx="8534400" cy="1077218"/>
          </a:xfrm>
          <a:prstGeom prst="rect">
            <a:avLst/>
          </a:prstGeom>
        </p:spPr>
        <p:txBody>
          <a:bodyPr wrap="square">
            <a:spAutoFit/>
          </a:bodyPr>
          <a:lstStyle/>
          <a:p>
            <a:r>
              <a:rPr lang="en-US" sz="3200">
                <a:latin typeface="Times New Roman" pitchFamily="18" charset="0"/>
                <a:cs typeface="Times New Roman" pitchFamily="18" charset="0"/>
              </a:rPr>
              <a:t>Ta có: 397 g = 0,397 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228600" y="3276600"/>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1828800" y="3886200"/>
            <a:ext cx="4750837" cy="990600"/>
          </a:xfrm>
          <a:prstGeom prst="rect">
            <a:avLst/>
          </a:prstGeom>
          <a:noFill/>
          <a:ln w="9525">
            <a:noFill/>
            <a:miter lim="800000"/>
            <a:headEnd/>
            <a:tailEnd/>
          </a:ln>
        </p:spPr>
      </p:pic>
      <p:sp>
        <p:nvSpPr>
          <p:cNvPr id="3" name="TextBox 2">
            <a:extLst>
              <a:ext uri="{FF2B5EF4-FFF2-40B4-BE49-F238E27FC236}">
                <a16:creationId xmlns:a16="http://schemas.microsoft.com/office/drawing/2014/main" id="{5B6E47C6-7575-5C3A-8232-6385BB248476}"/>
              </a:ext>
            </a:extLst>
          </p:cNvPr>
          <p:cNvSpPr txBox="1"/>
          <p:nvPr/>
        </p:nvSpPr>
        <p:spPr>
          <a:xfrm>
            <a:off x="1447800" y="5105400"/>
            <a:ext cx="69342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3:</a:t>
            </a:r>
            <a:r>
              <a:rPr lang="en-US" sz="3200">
                <a:latin typeface="Times New Roman" pitchFamily="18" charset="0"/>
                <a:cs typeface="Times New Roman" pitchFamily="18" charset="0"/>
              </a:rPr>
              <a:t> 1 kg kem giặt VISO có thể tích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của kem giặt VISO và so sánh với khối lượng riêng của nước.</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3581400" y="1600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228600" y="213360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228600" y="2667000"/>
            <a:ext cx="66693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Khối lượng riêng của kem giặt VISO là</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1447800" y="3429000"/>
            <a:ext cx="5187576" cy="1066800"/>
          </a:xfrm>
          <a:prstGeom prst="rect">
            <a:avLst/>
          </a:prstGeom>
          <a:noFill/>
          <a:ln w="9525">
            <a:noFill/>
            <a:miter lim="800000"/>
            <a:headEnd/>
            <a:tailEnd/>
          </a:ln>
        </p:spPr>
      </p:pic>
      <p:sp>
        <p:nvSpPr>
          <p:cNvPr id="9" name="Rectangle 8"/>
          <p:cNvSpPr/>
          <p:nvPr/>
        </p:nvSpPr>
        <p:spPr>
          <a:xfrm>
            <a:off x="0" y="4572000"/>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4:</a:t>
            </a:r>
            <a:r>
              <a:rPr lang="en-US" sz="3200">
                <a:latin typeface="Times New Roman" pitchFamily="18" charset="0"/>
                <a:cs typeface="Times New Roman" pitchFamily="18" charset="0"/>
              </a:rPr>
              <a:t> Hòn gạch có khối lượng là 1,6 kg và thể tích 1200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Hòn gạch có hai lỗ, mỗi lỗ có thể tích 192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và trọng lượng riêng của gạch.</a:t>
            </a:r>
            <a:endParaRPr lang="en-US" sz="3200"/>
          </a:p>
        </p:txBody>
      </p:sp>
      <p:sp>
        <p:nvSpPr>
          <p:cNvPr id="5" name="Rectangle 4"/>
          <p:cNvSpPr/>
          <p:nvPr/>
        </p:nvSpPr>
        <p:spPr>
          <a:xfrm>
            <a:off x="3276600" y="1981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0" y="2590800"/>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52400" y="3124200"/>
            <a:ext cx="8534400" cy="584775"/>
          </a:xfrm>
          <a:prstGeom prst="rect">
            <a:avLst/>
          </a:prstGeom>
        </p:spPr>
        <p:txBody>
          <a:bodyPr wrap="square">
            <a:spAutoFit/>
          </a:bodyPr>
          <a:lstStyle/>
          <a:p>
            <a:r>
              <a:rPr lang="en-US" sz="3200">
                <a:latin typeface="Times New Roman" pitchFamily="18" charset="0"/>
                <a:cs typeface="Times New Roman" pitchFamily="18" charset="0"/>
              </a:rPr>
              <a:t>V = 1200 – (192 . 2) = 816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0,000816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endParaRPr lang="en-US" sz="3200"/>
          </a:p>
        </p:txBody>
      </p:sp>
      <p:sp>
        <p:nvSpPr>
          <p:cNvPr id="8" name="Rectangle 7"/>
          <p:cNvSpPr/>
          <p:nvPr/>
        </p:nvSpPr>
        <p:spPr>
          <a:xfrm>
            <a:off x="609600" y="3733800"/>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1828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0" y="5257800"/>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riêng của gạch: </a:t>
            </a:r>
            <a:endPar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d = 10.D </a:t>
            </a:r>
            <a:r>
              <a:rPr kumimoji="0" lang="vi-VN" sz="3200" b="0" i="0" u="none" strike="noStrike" cap="none" normalizeH="0" baseline="0">
                <a:ln>
                  <a:noFill/>
                </a:ln>
                <a:solidFill>
                  <a:srgbClr val="222222"/>
                </a:solidFill>
                <a:effectLst/>
                <a:latin typeface="Times New Roman" pitchFamily="18" charset="0"/>
                <a:ea typeface="Calibri" pitchFamily="34" charset="0"/>
                <a:cs typeface="Times New Roman" pitchFamily="18" charset="0"/>
              </a:rPr>
              <a:t> </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 10.1960,8 = 19608 N/m</a:t>
            </a:r>
            <a:r>
              <a:rPr kumimoji="0" lang="en-US" sz="3200" b="0" i="0" u="none" strike="noStrike" cap="none" normalizeH="0" baseline="30000">
                <a:ln>
                  <a:noFill/>
                </a:ln>
                <a:solidFill>
                  <a:srgbClr val="000000"/>
                </a:solidFill>
                <a:effectLst/>
                <a:latin typeface="Times New Roman" pitchFamily="18" charset="0"/>
                <a:ea typeface="Calibri" pitchFamily="34"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ĐẶT VẤN ĐỀ</a:t>
            </a:r>
            <a:endParaRPr lang="en-US" sz="3200" b="1">
              <a:solidFill>
                <a:srgbClr val="FF0000"/>
              </a:solidFill>
              <a:latin typeface="+mj-lt"/>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a:latin typeface="+mj-lt"/>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3600" dirty="0">
              <a:latin typeface="+mj-lt"/>
            </a:endParaRPr>
          </a:p>
        </p:txBody>
      </p:sp>
      <p:sp>
        <p:nvSpPr>
          <p:cNvPr id="6" name="Cloud Callout 5"/>
          <p:cNvSpPr/>
          <p:nvPr/>
        </p:nvSpPr>
        <p:spPr>
          <a:xfrm>
            <a:off x="0" y="990600"/>
            <a:ext cx="8991600" cy="3810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Trong đời sống, ta thường nói sắt nặng hơn nhôm. Nói như thế có đúng không? Làm thế nào để trả lời câu hỏi này?</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05000" cy="3505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itchFamily="18" charset="0"/>
                <a:cs typeface="Times New Roman" pitchFamily="18" charset="0"/>
              </a:rPr>
              <a:t>NỘI </a:t>
            </a:r>
          </a:p>
          <a:p>
            <a:pPr algn="ctr"/>
            <a:r>
              <a:rPr lang="vi-VN" sz="3200">
                <a:latin typeface="Times New Roman" pitchFamily="18" charset="0"/>
                <a:cs typeface="Times New Roman" pitchFamily="18" charset="0"/>
              </a:rPr>
              <a:t>DUNG</a:t>
            </a:r>
          </a:p>
          <a:p>
            <a:pPr algn="ctr"/>
            <a:r>
              <a:rPr lang="vi-VN" sz="3200">
                <a:latin typeface="Times New Roman" pitchFamily="18" charset="0"/>
                <a:cs typeface="Times New Roman" pitchFamily="18" charset="0"/>
              </a:rPr>
              <a:t>CẦN </a:t>
            </a:r>
          </a:p>
          <a:p>
            <a:pPr algn="ctr"/>
            <a:r>
              <a:rPr lang="vi-VN" sz="3200">
                <a:latin typeface="Times New Roman" pitchFamily="18" charset="0"/>
                <a:cs typeface="Times New Roman" pitchFamily="18" charset="0"/>
              </a:rPr>
              <a:t>NHỚ </a:t>
            </a:r>
            <a:endParaRPr lang="en-US" sz="3200">
              <a:latin typeface="Times New Roman" pitchFamily="18" charset="0"/>
              <a:cs typeface="Times New Roman" pitchFamily="18" charset="0"/>
            </a:endParaRPr>
          </a:p>
        </p:txBody>
      </p:sp>
      <p:sp>
        <p:nvSpPr>
          <p:cNvPr id="5" name="Right Arrow 4"/>
          <p:cNvSpPr/>
          <p:nvPr/>
        </p:nvSpPr>
        <p:spPr>
          <a:xfrm>
            <a:off x="2209800" y="1752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p:cNvSpPr/>
          <p:nvPr/>
        </p:nvSpPr>
        <p:spPr>
          <a:xfrm>
            <a:off x="2971800" y="228600"/>
            <a:ext cx="6019800" cy="31242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chemeClr val="tx1"/>
                </a:solidFill>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lang="vi-VN" sz="3200">
              <a:solidFill>
                <a:schemeClr val="tx1"/>
              </a:solidFill>
              <a:latin typeface="Times New Roman" pitchFamily="18" charset="0"/>
              <a:ea typeface="Times New Roman" pitchFamily="18" charset="0"/>
              <a:cs typeface="Times New Roman" pitchFamily="18" charset="0"/>
            </a:endParaRPr>
          </a:p>
          <a:p>
            <a:pPr algn="ctr"/>
            <a:endParaRPr lang="vi-VN">
              <a:solidFill>
                <a:schemeClr val="tx1"/>
              </a:solidFill>
              <a:latin typeface="Times New Roman" pitchFamily="18" charset="0"/>
              <a:ea typeface="Times New Roman" pitchFamily="18" charset="0"/>
              <a:cs typeface="Times New Roman" pitchFamily="18" charset="0"/>
            </a:endParaRPr>
          </a:p>
          <a:p>
            <a:pPr algn="ctr"/>
            <a:endParaRPr lang="en-US"/>
          </a:p>
        </p:txBody>
      </p:sp>
      <p:sp>
        <p:nvSpPr>
          <p:cNvPr id="7" name="Right Arrow 6"/>
          <p:cNvSpPr/>
          <p:nvPr/>
        </p:nvSpPr>
        <p:spPr>
          <a:xfrm rot="1698326">
            <a:off x="2133600" y="4038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2895600" y="3886200"/>
            <a:ext cx="6019800" cy="2667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Đơn vị thường dùng của khối lượng riêng là: </a:t>
            </a:r>
            <a:r>
              <a:rPr lang="vi-VN" sz="3200">
                <a:solidFill>
                  <a:schemeClr val="tx1"/>
                </a:solidFill>
                <a:latin typeface="Times New Roman" pitchFamily="18" charset="0"/>
                <a:ea typeface="Times New Roman" pitchFamily="18" charset="0"/>
                <a:cs typeface="Times New Roman" pitchFamily="18" charset="0"/>
              </a:rPr>
              <a:t>   </a:t>
            </a:r>
          </a:p>
          <a:p>
            <a:pPr lvl="0" fontAlgn="base">
              <a:spcBef>
                <a:spcPct val="0"/>
              </a:spcBef>
              <a:spcAft>
                <a:spcPct val="0"/>
              </a:spcAft>
            </a:pPr>
            <a:r>
              <a:rPr lang="vi-VN" sz="3200">
                <a:solidFill>
                  <a:schemeClr val="tx1"/>
                </a:solidFill>
                <a:latin typeface="Times New Roman" pitchFamily="18" charset="0"/>
                <a:ea typeface="Times New Roman" pitchFamily="18" charset="0"/>
                <a:cs typeface="Times New Roman" pitchFamily="18" charset="0"/>
              </a:rPr>
              <a:t> </a:t>
            </a:r>
            <a:r>
              <a:rPr lang="en-US" sz="3200">
                <a:solidFill>
                  <a:schemeClr val="tx1"/>
                </a:solidFill>
                <a:latin typeface="Times New Roman" pitchFamily="18" charset="0"/>
                <a:ea typeface="Times New Roman" pitchFamily="18" charset="0"/>
                <a:cs typeface="Times New Roman" pitchFamily="18" charset="0"/>
              </a:rPr>
              <a:t>kg/m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g/cm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hoặc g/mL</a:t>
            </a:r>
          </a:p>
          <a:p>
            <a:pPr lvl="0" algn="just" eaLnBrk="0" fontAlgn="base" hangingPunct="0">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1 kg/m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 0,001 g/cm</a:t>
            </a:r>
            <a:r>
              <a:rPr lang="en-US" sz="3200" baseline="30000">
                <a:solidFill>
                  <a:schemeClr val="tx1"/>
                </a:solidFill>
                <a:latin typeface="Times New Roman" pitchFamily="18" charset="0"/>
                <a:ea typeface="Times New Roman" pitchFamily="18" charset="0"/>
                <a:cs typeface="Times New Roman" pitchFamily="18" charset="0"/>
              </a:rPr>
              <a:t>3</a:t>
            </a:r>
            <a:endParaRPr lang="en-US" sz="3200">
              <a:solidFill>
                <a:schemeClr val="tx1"/>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1 g/cm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 1 g/mL</a:t>
            </a:r>
            <a:endParaRPr lang="en-US" sz="3200">
              <a:solidFill>
                <a:schemeClr val="tx1"/>
              </a:solidFill>
              <a:latin typeface="Times New Roman" pitchFamily="18" charset="0"/>
              <a:cs typeface="Times New Roman" pitchFamily="18" charset="0"/>
            </a:endParaRPr>
          </a:p>
        </p:txBody>
      </p:sp>
      <p:pic>
        <p:nvPicPr>
          <p:cNvPr id="9"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5181600" y="2180706"/>
            <a:ext cx="1219200" cy="1064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i tiết nhiều hơn 101 hình nền powerpoint ngộ nghĩnh đáng yêu tuyệt vời  nhất - thdonghoadian"/>
          <p:cNvPicPr>
            <a:picLocks noChangeAspect="1" noChangeArrowheads="1"/>
          </p:cNvPicPr>
          <p:nvPr/>
        </p:nvPicPr>
        <p:blipFill>
          <a:blip r:embed="rId2"/>
          <a:srcRect/>
          <a:stretch>
            <a:fillRect/>
          </a:stretch>
        </p:blipFill>
        <p:spPr bwMode="auto">
          <a:xfrm>
            <a:off x="0" y="0"/>
            <a:ext cx="9138446" cy="6858000"/>
          </a:xfrm>
          <a:prstGeom prst="rect">
            <a:avLst/>
          </a:prstGeom>
          <a:noFill/>
        </p:spPr>
      </p:pic>
      <p:sp>
        <p:nvSpPr>
          <p:cNvPr id="5" name="TextBox 4"/>
          <p:cNvSpPr txBox="1"/>
          <p:nvPr/>
        </p:nvSpPr>
        <p:spPr>
          <a:xfrm>
            <a:off x="2438400" y="1600200"/>
            <a:ext cx="4967707" cy="646331"/>
          </a:xfrm>
          <a:prstGeom prst="rect">
            <a:avLst/>
          </a:prstGeom>
          <a:noFill/>
        </p:spPr>
        <p:txBody>
          <a:bodyPr wrap="none">
            <a:spAutoFit/>
          </a:bodyPr>
          <a:lstStyle/>
          <a:p>
            <a:pPr>
              <a:defRPr/>
            </a:pPr>
            <a:r>
              <a:rPr lang="vi-VN" sz="3600" b="1" dirty="0">
                <a:solidFill>
                  <a:srgbClr val="FF0000"/>
                </a:solidFill>
                <a:latin typeface="+mj-lt"/>
              </a:rPr>
              <a:t>HƯỚNG DẪN VỀ NHÀ</a:t>
            </a:r>
            <a:endParaRPr lang="en-US" sz="3600" b="1" dirty="0">
              <a:solidFill>
                <a:srgbClr val="FF0000"/>
              </a:solidFill>
              <a:latin typeface="+mj-lt"/>
            </a:endParaRPr>
          </a:p>
        </p:txBody>
      </p:sp>
      <p:sp>
        <p:nvSpPr>
          <p:cNvPr id="4" name="Rectangle 3"/>
          <p:cNvSpPr/>
          <p:nvPr/>
        </p:nvSpPr>
        <p:spPr>
          <a:xfrm>
            <a:off x="1828800" y="2209800"/>
            <a:ext cx="5943600" cy="1077218"/>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Học thuộc công thức </a:t>
            </a:r>
            <a:r>
              <a:rPr lang="en-US" sz="3200">
                <a:latin typeface="Times New Roman" pitchFamily="18" charset="0"/>
                <a:ea typeface="Times New Roman" pitchFamily="18" charset="0"/>
                <a:cs typeface="Times New Roman" pitchFamily="18" charset="0"/>
              </a:rPr>
              <a:t>Khối lượng riêng </a:t>
            </a:r>
            <a:r>
              <a:rPr lang="vi-VN" sz="3200">
                <a:latin typeface="Times New Roman" pitchFamily="18" charset="0"/>
                <a:ea typeface="Times New Roman" pitchFamily="18" charset="0"/>
                <a:cs typeface="Times New Roman" pitchFamily="18" charset="0"/>
              </a:rPr>
              <a:t>và trọng lượng riêng</a:t>
            </a:r>
            <a:r>
              <a:rPr lang="vi-VN">
                <a:latin typeface="Times New Roman" pitchFamily="18" charset="0"/>
                <a:ea typeface="Times New Roman" pitchFamily="18" charset="0"/>
                <a:cs typeface="Times New Roman" pitchFamily="18" charset="0"/>
              </a:rPr>
              <a:t> </a:t>
            </a:r>
            <a:endParaRPr lang="en-US"/>
          </a:p>
        </p:txBody>
      </p:sp>
      <p:sp>
        <p:nvSpPr>
          <p:cNvPr id="6" name="Rectangle 5"/>
          <p:cNvSpPr/>
          <p:nvPr/>
        </p:nvSpPr>
        <p:spPr>
          <a:xfrm>
            <a:off x="1676400" y="3276600"/>
            <a:ext cx="5943600" cy="584775"/>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Làm các bài tập trong SBT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0"/>
            <a:ext cx="6629400" cy="1491276"/>
          </a:xfrm>
          <a:prstGeom prst="rect">
            <a:avLst/>
          </a:prstGeom>
          <a:noFill/>
          <a:ln w="9525" algn="ctr">
            <a:noFill/>
            <a:miter lim="800000"/>
            <a:headEnd/>
            <a:tailEnd/>
          </a:ln>
        </p:spPr>
        <p:txBody>
          <a:bodyPr wrap="square" lIns="135733" tIns="67867" rIns="135733" bIns="67867">
            <a:spAutoFit/>
          </a:bodyPr>
          <a:lstStyle/>
          <a:p>
            <a:pPr algn="ctr" eaLnBrk="0" hangingPunct="0"/>
            <a:r>
              <a:rPr lang="vi-VN" sz="4400" b="1" dirty="0">
                <a:solidFill>
                  <a:srgbClr val="0000FF"/>
                </a:solidFill>
                <a:latin typeface="Times New Roman" pitchFamily="18" charset="0"/>
                <a:cs typeface="Times New Roman" pitchFamily="18" charset="0"/>
              </a:rPr>
              <a:t>BÀI 13:</a:t>
            </a:r>
            <a:endParaRPr lang="en-US" sz="4400" b="1" dirty="0">
              <a:solidFill>
                <a:srgbClr val="0000FF"/>
              </a:solidFill>
              <a:latin typeface="Times New Roman" pitchFamily="18" charset="0"/>
              <a:cs typeface="Times New Roman" pitchFamily="18" charset="0"/>
            </a:endParaRPr>
          </a:p>
          <a:p>
            <a:pPr algn="ctr" eaLnBrk="0" hangingPunct="0"/>
            <a:r>
              <a:rPr lang="en-US" sz="4400" dirty="0">
                <a:solidFill>
                  <a:schemeClr val="accent2"/>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KHỐI LƯỢNG RIÊNG</a:t>
            </a:r>
            <a:endParaRPr lang="en-US" sz="4400" b="1" dirty="0">
              <a:solidFill>
                <a:srgbClr val="FF0000"/>
              </a:solidFill>
              <a:latin typeface="Times New Roman" pitchFamily="18" charset="0"/>
              <a:cs typeface="Times New Roman" pitchFamily="18" charset="0"/>
            </a:endParaRPr>
          </a:p>
        </p:txBody>
      </p:sp>
      <p:sp>
        <p:nvSpPr>
          <p:cNvPr id="4" name="Rectangle 3"/>
          <p:cNvSpPr/>
          <p:nvPr/>
        </p:nvSpPr>
        <p:spPr>
          <a:xfrm>
            <a:off x="1524000" y="2286000"/>
            <a:ext cx="6553200" cy="1200329"/>
          </a:xfrm>
          <a:prstGeom prst="rect">
            <a:avLst/>
          </a:prstGeom>
        </p:spPr>
        <p:txBody>
          <a:bodyPr wrap="square">
            <a:spAutoFit/>
          </a:bodyPr>
          <a:lstStyle/>
          <a:p>
            <a:pPr algn="ctr" eaLnBrk="0" hangingPunct="0"/>
            <a:r>
              <a:rPr lang="vi-VN" sz="3600" b="1">
                <a:solidFill>
                  <a:srgbClr val="7030A0"/>
                </a:solidFill>
                <a:latin typeface="Times New Roman" pitchFamily="18" charset="0"/>
                <a:cs typeface="Times New Roman" pitchFamily="18" charset="0"/>
              </a:rPr>
              <a:t>CHƯƠNG 3: KHỐI LƯỢNG RIÊNG VÀ ÁP SUẤT</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1143000"/>
            <a:ext cx="1371600" cy="304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t> </a:t>
            </a:r>
            <a:endParaRPr lang="en-US" b="1"/>
          </a:p>
        </p:txBody>
      </p:sp>
      <p:sp>
        <p:nvSpPr>
          <p:cNvPr id="4" name="Right Arrow 3"/>
          <p:cNvSpPr/>
          <p:nvPr/>
        </p:nvSpPr>
        <p:spPr>
          <a:xfrm>
            <a:off x="1981200" y="18288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1981200" y="32004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124200" y="1676400"/>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a:latin typeface="+mj-lt"/>
              </a:rPr>
              <a:t>I. THÍ NGHIỆM </a:t>
            </a:r>
            <a:endParaRPr lang="en-US" sz="3200">
              <a:latin typeface="+mj-lt"/>
            </a:endParaRPr>
          </a:p>
        </p:txBody>
      </p:sp>
      <p:sp>
        <p:nvSpPr>
          <p:cNvPr id="7" name="Rectangle 6"/>
          <p:cNvSpPr/>
          <p:nvPr/>
        </p:nvSpPr>
        <p:spPr>
          <a:xfrm>
            <a:off x="3048000" y="2971800"/>
            <a:ext cx="4724400" cy="1600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a:solidFill>
                  <a:schemeClr val="tx1"/>
                </a:solidFill>
                <a:latin typeface="+mj-lt"/>
              </a:rPr>
              <a:t>II. KHỐI LƯỢNG RIÊNG, ĐƠN VỊ KHỐI LƯỢNG RIÊNG</a:t>
            </a:r>
            <a:endParaRPr lang="en-US" sz="32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sp>
        <p:nvSpPr>
          <p:cNvPr id="5" name="Rectangle 4"/>
          <p:cNvSpPr/>
          <p:nvPr/>
        </p:nvSpPr>
        <p:spPr>
          <a:xfrm>
            <a:off x="0" y="0"/>
            <a:ext cx="3021981" cy="646331"/>
          </a:xfrm>
          <a:prstGeom prst="rect">
            <a:avLst/>
          </a:prstGeom>
        </p:spPr>
        <p:txBody>
          <a:bodyPr wrap="none">
            <a:spAutoFit/>
          </a:bodyPr>
          <a:lstStyle/>
          <a:p>
            <a:r>
              <a:rPr lang="vi-VN" sz="3600" dirty="0">
                <a:solidFill>
                  <a:srgbClr val="FF0000"/>
                </a:solidFill>
                <a:latin typeface="+mj-lt"/>
              </a:rPr>
              <a:t>1.</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1</a:t>
            </a:r>
          </a:p>
        </p:txBody>
      </p:sp>
      <p:sp>
        <p:nvSpPr>
          <p:cNvPr id="6" name="Rectangle 5"/>
          <p:cNvSpPr/>
          <p:nvPr/>
        </p:nvSpPr>
        <p:spPr>
          <a:xfrm>
            <a:off x="0" y="533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Chuẩn bị: Ba 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3V (Hình 13.1); cân 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3"/>
          <a:srcRect/>
          <a:stretch>
            <a:fillRect/>
          </a:stretch>
        </p:blipFill>
        <p:spPr bwMode="auto">
          <a:xfrm>
            <a:off x="0" y="1752600"/>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4"/>
          <a:srcRect/>
          <a:stretch>
            <a:fillRect/>
          </a:stretch>
        </p:blipFill>
        <p:spPr bwMode="auto">
          <a:xfrm>
            <a:off x="5334000" y="1905000"/>
            <a:ext cx="3454797" cy="460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20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randombar(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0" y="3810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12954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2: Ghi số liệu, tính tỉ số khối lượng và thể tích tương ứng  vào vở theo mẫu Bảng 13.1.</a:t>
            </a:r>
            <a:endParaRPr lang="en-US" sz="3200" dirty="0">
              <a:latin typeface="Times New Roman" pitchFamily="18" charset="0"/>
              <a:cs typeface="Times New Roman" pitchFamily="18" charset="0"/>
            </a:endParaRPr>
          </a:p>
        </p:txBody>
      </p:sp>
      <p:sp>
        <p:nvSpPr>
          <p:cNvPr id="7" name="Rectangle 6"/>
          <p:cNvSpPr/>
          <p:nvPr/>
        </p:nvSpPr>
        <p:spPr>
          <a:xfrm>
            <a:off x="0" y="228600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Bảng 13.1.</a:t>
            </a:r>
            <a:r>
              <a:rPr lang="vi-VN" sz="3200" dirty="0">
                <a:latin typeface="Times New Roman" pitchFamily="18" charset="0"/>
                <a:cs typeface="Times New Roman" pitchFamily="18" charset="0"/>
              </a:rPr>
              <a:t> Tỉ số giữa khối lượng và thể tích của ba thỏi sắt</a:t>
            </a:r>
            <a:endParaRPr lang="en-US" sz="3200"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228600" y="3429000"/>
          <a:ext cx="8763000" cy="2666998"/>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1016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p>
                      <a:pPr algn="ctr"/>
                      <a:endParaRPr lang="en-US" sz="2800"/>
                    </a:p>
                  </a:txBody>
                  <a:tcPr/>
                </a:tc>
                <a:extLst>
                  <a:ext uri="{0D108BD9-81ED-4DB2-BD59-A6C34878D82A}">
                    <a16:rowId xmlns:a16="http://schemas.microsoft.com/office/drawing/2014/main" val="10000"/>
                  </a:ext>
                </a:extLst>
              </a:tr>
              <a:tr h="550197">
                <a:tc>
                  <a:txBody>
                    <a:bodyPr/>
                    <a:lstStyle/>
                    <a:p>
                      <a:pPr algn="just"/>
                      <a:r>
                        <a:rPr lang="en-US" sz="2800" b="0" dirty="0" err="1">
                          <a:solidFill>
                            <a:srgbClr val="000000"/>
                          </a:solidFill>
                          <a:latin typeface="Times New Roman" pitchFamily="18" charset="0"/>
                          <a:cs typeface="Times New Roman" pitchFamily="18" charset="0"/>
                        </a:rPr>
                        <a:t>Thể</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2V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3V</a:t>
                      </a:r>
                    </a:p>
                  </a:txBody>
                  <a:tcPr marL="0" marR="0" marT="0" marB="0"/>
                </a:tc>
                <a:extLst>
                  <a:ext uri="{0D108BD9-81ED-4DB2-BD59-A6C34878D82A}">
                    <a16:rowId xmlns:a16="http://schemas.microsoft.com/office/drawing/2014/main" val="10001"/>
                  </a:ext>
                </a:extLst>
              </a:tr>
              <a:tr h="550197">
                <a:tc>
                  <a:txBody>
                    <a:bodyPr/>
                    <a:lstStyle/>
                    <a:p>
                      <a:pPr algn="just"/>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just"/>
                      <a:r>
                        <a:rPr lang="en-US" sz="2800">
                          <a:solidFill>
                            <a:srgbClr val="000000"/>
                          </a:solidFill>
                          <a:latin typeface="Times New Roman" pitchFamily="18" charset="0"/>
                          <a:cs typeface="Times New Roman" pitchFamily="18" charset="0"/>
                        </a:rPr>
                        <a:t>m</a:t>
                      </a:r>
                      <a:r>
                        <a:rPr lang="en-US" sz="2800" baseline="-25000">
                          <a:solidFill>
                            <a:srgbClr val="000000"/>
                          </a:solidFill>
                          <a:latin typeface="Times New Roman" pitchFamily="18" charset="0"/>
                          <a:cs typeface="Times New Roman" pitchFamily="18" charset="0"/>
                        </a:rPr>
                        <a:t>1</a:t>
                      </a:r>
                      <a:r>
                        <a:rPr lang="en-US" sz="280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a:t>
                      </a:r>
                    </a:p>
                  </a:txBody>
                  <a:tcPr marL="0" marR="0" marT="0" marB="0"/>
                </a:tc>
                <a:extLst>
                  <a:ext uri="{0D108BD9-81ED-4DB2-BD59-A6C34878D82A}">
                    <a16:rowId xmlns:a16="http://schemas.microsoft.com/office/drawing/2014/main" val="10002"/>
                  </a:ext>
                </a:extLst>
              </a:tr>
              <a:tr h="550197">
                <a:tc>
                  <a:txBody>
                    <a:bodyPr/>
                    <a:lstStyle/>
                    <a:p>
                      <a:pPr algn="just"/>
                      <a:r>
                        <a:rPr lang="en-US" sz="2800" b="0" dirty="0" err="1">
                          <a:solidFill>
                            <a:srgbClr val="000000"/>
                          </a:solidFill>
                          <a:latin typeface="Times New Roman" pitchFamily="18" charset="0"/>
                          <a:cs typeface="Times New Roman" pitchFamily="18" charset="0"/>
                        </a:rPr>
                        <a:t>Tỉ</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số</a:t>
                      </a:r>
                      <a:r>
                        <a:rPr lang="en-US" sz="2800" b="0" dirty="0">
                          <a:solidFill>
                            <a:srgbClr val="000000"/>
                          </a:solidFill>
                          <a:latin typeface="Times New Roman" pitchFamily="18" charset="0"/>
                          <a:cs typeface="Times New Roman" pitchFamily="18" charset="0"/>
                        </a:rPr>
                        <a:t> </a:t>
                      </a:r>
                      <a:r>
                        <a:rPr lang="en-US" sz="2800" b="0" i="0" dirty="0">
                          <a:solidFill>
                            <a:srgbClr val="000000"/>
                          </a:solidFill>
                          <a:latin typeface="Times New Roman" pitchFamily="18" charset="0"/>
                          <a:cs typeface="Times New Roman" pitchFamily="18" charset="0"/>
                        </a:rPr>
                        <a:t>m</a:t>
                      </a:r>
                      <a:r>
                        <a:rPr lang="vi-VN" sz="2800" b="0" i="0" dirty="0">
                          <a:solidFill>
                            <a:srgbClr val="000000"/>
                          </a:solidFill>
                          <a:latin typeface="Times New Roman" pitchFamily="18" charset="0"/>
                          <a:cs typeface="Times New Roman" pitchFamily="18" charset="0"/>
                        </a:rPr>
                        <a:t>/</a:t>
                      </a:r>
                      <a:r>
                        <a:rPr lang="en-US" sz="2800" b="0" i="0" dirty="0">
                          <a:solidFill>
                            <a:srgbClr val="000000"/>
                          </a:solidFill>
                          <a:latin typeface="Times New Roman" pitchFamily="18" charset="0"/>
                          <a:cs typeface="Times New Roman" pitchFamily="18" charset="0"/>
                        </a:rPr>
                        <a:t>V</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1</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V1</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2</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V2</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3</a:t>
                      </a:r>
                      <a:r>
                        <a:rPr lang="vi-VN" sz="2800" b="0" i="0">
                          <a:solidFill>
                            <a:srgbClr val="000000"/>
                          </a:solidFill>
                          <a:latin typeface="Times New Roman" pitchFamily="18" charset="0"/>
                          <a:cs typeface="Times New Roman" pitchFamily="18" charset="0"/>
                        </a:rPr>
                        <a:t> /</a:t>
                      </a:r>
                      <a:r>
                        <a:rPr lang="en-US" sz="2800" b="0" i="0">
                          <a:solidFill>
                            <a:srgbClr val="000000"/>
                          </a:solidFill>
                          <a:latin typeface="Times New Roman" pitchFamily="18" charset="0"/>
                          <a:cs typeface="Times New Roman" pitchFamily="18" charset="0"/>
                        </a:rPr>
                        <a:t>V3</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a:latin typeface="+mj-lt"/>
              </a:rPr>
              <a:t>1.Hãy nhận xét về tỉ số giữa khối lượng và thể tích của ba thỏi sắt</a:t>
            </a:r>
            <a:endParaRPr lang="en-US" sz="3200">
              <a:latin typeface="+mj-lt"/>
            </a:endParaRPr>
          </a:p>
        </p:txBody>
      </p:sp>
      <p:sp>
        <p:nvSpPr>
          <p:cNvPr id="4" name="Rectangle 3"/>
          <p:cNvSpPr/>
          <p:nvPr/>
        </p:nvSpPr>
        <p:spPr>
          <a:xfrm>
            <a:off x="0" y="1219200"/>
            <a:ext cx="9144000" cy="584775"/>
          </a:xfrm>
          <a:prstGeom prst="rect">
            <a:avLst/>
          </a:prstGeom>
        </p:spPr>
        <p:txBody>
          <a:bodyPr wrap="square">
            <a:spAutoFit/>
          </a:bodyPr>
          <a:lstStyle/>
          <a:p>
            <a:r>
              <a:rPr lang="vi-VN" sz="3200">
                <a:latin typeface="+mj-lt"/>
              </a:rPr>
              <a:t>2. Dự đoán về tỉ số này với các vật liệu khác nhau </a:t>
            </a:r>
            <a:endParaRPr lang="en-US" sz="3200">
              <a:latin typeface="+mj-lt"/>
            </a:endParaRPr>
          </a:p>
        </p:txBody>
      </p:sp>
      <p:graphicFrame>
        <p:nvGraphicFramePr>
          <p:cNvPr id="6" name="Table 5"/>
          <p:cNvGraphicFramePr>
            <a:graphicFrameLocks noGrp="1"/>
          </p:cNvGraphicFramePr>
          <p:nvPr/>
        </p:nvGraphicFramePr>
        <p:xfrm>
          <a:off x="0" y="2133600"/>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2397760">
                  <a:extLst>
                    <a:ext uri="{9D8B030D-6E8A-4147-A177-3AD203B41FA5}">
                      <a16:colId xmlns:a16="http://schemas.microsoft.com/office/drawing/2014/main"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V = 1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=2V= 2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=3V =3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7,8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2057400" y="4800600"/>
            <a:ext cx="1800772" cy="783336"/>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4572000" y="4876800"/>
            <a:ext cx="1600200" cy="82964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6934200" y="4953000"/>
            <a:ext cx="1782456"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 khung nền đẹp, miễn phí dành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66800" y="914400"/>
            <a:ext cx="6466835" cy="584775"/>
          </a:xfrm>
          <a:prstGeom prst="rect">
            <a:avLst/>
          </a:prstGeom>
        </p:spPr>
        <p:txBody>
          <a:bodyPr wrap="none">
            <a:spAutoFit/>
          </a:bodyPr>
          <a:lstStyle/>
          <a:p>
            <a:r>
              <a:rPr lang="vi-VN" sz="3200">
                <a:latin typeface="Times New Roman" pitchFamily="18" charset="0"/>
                <a:cs typeface="Times New Roman" pitchFamily="18" charset="0"/>
              </a:rPr>
              <a:t>Từ số liệu thu được trên bảng, ta thấy:</a:t>
            </a:r>
            <a:endParaRPr lang="en-US" sz="3200">
              <a:latin typeface="Times New Roman" pitchFamily="18" charset="0"/>
              <a:cs typeface="Times New Roman" pitchFamily="18" charset="0"/>
            </a:endParaRPr>
          </a:p>
        </p:txBody>
      </p:sp>
      <p:sp>
        <p:nvSpPr>
          <p:cNvPr id="4" name="Rectangle 3"/>
          <p:cNvSpPr/>
          <p:nvPr/>
        </p:nvSpPr>
        <p:spPr>
          <a:xfrm>
            <a:off x="1143000" y="1447800"/>
            <a:ext cx="7543800" cy="1077218"/>
          </a:xfrm>
          <a:prstGeom prst="rect">
            <a:avLst/>
          </a:prstGeom>
        </p:spPr>
        <p:txBody>
          <a:bodyPr wrap="square">
            <a:spAutoFit/>
          </a:bodyPr>
          <a:lstStyle/>
          <a:p>
            <a:r>
              <a:rPr lang="vi-VN" sz="3200">
                <a:latin typeface="Times New Roman" pitchFamily="18" charset="0"/>
                <a:cs typeface="Times New Roman" pitchFamily="18" charset="0"/>
              </a:rPr>
              <a:t>1. Tỉ số giữa khối lượng và thể tích của ba thỏi sắt có giá trị như nhau.</a:t>
            </a:r>
          </a:p>
        </p:txBody>
      </p:sp>
      <p:sp>
        <p:nvSpPr>
          <p:cNvPr id="5" name="Rectangle 4"/>
          <p:cNvSpPr/>
          <p:nvPr/>
        </p:nvSpPr>
        <p:spPr>
          <a:xfrm>
            <a:off x="1143000" y="2514600"/>
            <a:ext cx="7467600" cy="1077218"/>
          </a:xfrm>
          <a:prstGeom prst="rect">
            <a:avLst/>
          </a:prstGeom>
        </p:spPr>
        <p:txBody>
          <a:bodyPr wrap="square">
            <a:spAutoFit/>
          </a:bodyPr>
          <a:lstStyle/>
          <a:p>
            <a:r>
              <a:rPr lang="vi-VN" sz="3200">
                <a:latin typeface="Times New Roman" pitchFamily="18" charset="0"/>
                <a:cs typeface="Times New Roman" pitchFamily="18" charset="0"/>
              </a:rPr>
              <a:t>2. Dự đoán với các vật liệu khác nhau thì tỉ số thu được có giá trị khác nhau.</a:t>
            </a:r>
          </a:p>
        </p:txBody>
      </p:sp>
      <p:sp>
        <p:nvSpPr>
          <p:cNvPr id="6" name="Rectangle 5"/>
          <p:cNvSpPr/>
          <p:nvPr/>
        </p:nvSpPr>
        <p:spPr>
          <a:xfrm>
            <a:off x="1066800" y="3505200"/>
            <a:ext cx="3018775" cy="646331"/>
          </a:xfrm>
          <a:prstGeom prst="rect">
            <a:avLst/>
          </a:prstGeom>
        </p:spPr>
        <p:txBody>
          <a:bodyPr wrap="none">
            <a:spAutoFit/>
          </a:bodyPr>
          <a:lstStyle/>
          <a:p>
            <a:r>
              <a:rPr lang="vi-VN" sz="3600" dirty="0">
                <a:solidFill>
                  <a:srgbClr val="FF0000"/>
                </a:solidFill>
                <a:latin typeface="+mj-lt"/>
              </a:rPr>
              <a:t>2</a:t>
            </a:r>
            <a:r>
              <a:rPr lang="vi-VN" sz="3600">
                <a:solidFill>
                  <a:srgbClr val="FF0000"/>
                </a:solidFill>
                <a:latin typeface="+mj-lt"/>
              </a:rPr>
              <a:t>.</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nghiệm</a:t>
            </a:r>
            <a:r>
              <a:rPr lang="en-US" sz="3600">
                <a:solidFill>
                  <a:srgbClr val="FF0000"/>
                </a:solidFill>
                <a:latin typeface="Times New Roman" pitchFamily="18" charset="0"/>
                <a:cs typeface="Times New Roman" pitchFamily="18" charset="0"/>
              </a:rPr>
              <a:t> </a:t>
            </a:r>
            <a:r>
              <a:rPr lang="vi-VN" sz="3600">
                <a:solidFill>
                  <a:srgbClr val="FF0000"/>
                </a:solidFill>
                <a:latin typeface="Times New Roman" pitchFamily="18" charset="0"/>
                <a:cs typeface="Times New Roman" pitchFamily="18" charset="0"/>
              </a:rPr>
              <a:t>2</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1219200" y="4114800"/>
            <a:ext cx="4495800" cy="2062103"/>
          </a:xfrm>
          <a:prstGeom prst="rect">
            <a:avLst/>
          </a:prstGeom>
        </p:spPr>
        <p:txBody>
          <a:bodyPr wrap="square">
            <a:spAutoFit/>
          </a:bodyPr>
          <a:lstStyle/>
          <a:p>
            <a:r>
              <a:rPr lang="vi-VN" sz="3200" dirty="0">
                <a:latin typeface="Times New Roman" pitchFamily="18" charset="0"/>
                <a:cs typeface="Times New Roman" pitchFamily="18" charset="0"/>
              </a:rPr>
              <a:t>Chuẩn bị:- Ba thỏi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V (Hình 13.2)</a:t>
            </a:r>
          </a:p>
          <a:p>
            <a:r>
              <a:rPr lang="vi-VN" sz="3200" dirty="0">
                <a:latin typeface="Times New Roman" pitchFamily="18" charset="0"/>
                <a:cs typeface="Times New Roman" pitchFamily="18" charset="0"/>
              </a:rPr>
              <a:t> -  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3"/>
          <a:srcRect/>
          <a:stretch>
            <a:fillRect/>
          </a:stretch>
        </p:blipFill>
        <p:spPr bwMode="auto">
          <a:xfrm>
            <a:off x="5791200" y="3886200"/>
            <a:ext cx="3124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edg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0" y="152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Bước 2: Tính tỉ số giữa khối lượng và thể tích,ghi số liệu vào vở theo mẫu Bảng 13.</a:t>
            </a:r>
            <a:r>
              <a:rPr kumimoji="0" lang="en-US" sz="14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2590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3886200"/>
          <a:ext cx="9144001" cy="2666999"/>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Đại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Thể tích</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Khối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pPr algn="ctr">
                        <a:lnSpc>
                          <a:spcPct val="115000"/>
                        </a:lnSpc>
                        <a:spcAft>
                          <a:spcPts val="0"/>
                        </a:spcAft>
                      </a:pPr>
                      <a:r>
                        <a:rPr lang="en-US" sz="3200">
                          <a:solidFill>
                            <a:srgbClr val="000000"/>
                          </a:solidFill>
                          <a:latin typeface="Times New Roman"/>
                          <a:ea typeface="Times New Roman"/>
                          <a:cs typeface="Times New Roman"/>
                        </a:rPr>
                        <a:t>Tỉ số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1752600" y="5638799"/>
            <a:ext cx="381000" cy="831273"/>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2895600" y="5791200"/>
            <a:ext cx="914400" cy="734291"/>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5105400" y="5791200"/>
            <a:ext cx="914400" cy="68580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7239000" y="5638800"/>
            <a:ext cx="990600" cy="93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1227</Words>
  <Application>Microsoft Office PowerPoint</Application>
  <PresentationFormat>On-screen Show (4:3)</PresentationFormat>
  <Paragraphs>158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6</cp:revision>
  <dcterms:created xsi:type="dcterms:W3CDTF">2023-04-05T15:25:34Z</dcterms:created>
  <dcterms:modified xsi:type="dcterms:W3CDTF">2023-09-13T03:40:56Z</dcterms:modified>
  <cp:version>n</cp:version>
</cp:coreProperties>
</file>