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58" r:id="rId4"/>
    <p:sldId id="264" r:id="rId5"/>
    <p:sldId id="261" r:id="rId6"/>
    <p:sldId id="260" r:id="rId7"/>
    <p:sldId id="268" r:id="rId8"/>
    <p:sldId id="270" r:id="rId9"/>
    <p:sldId id="267" r:id="rId10"/>
    <p:sldId id="266" r:id="rId11"/>
    <p:sldId id="271" r:id="rId12"/>
    <p:sldId id="274" r:id="rId13"/>
    <p:sldId id="275" r:id="rId14"/>
    <p:sldId id="276" r:id="rId15"/>
    <p:sldId id="277" r:id="rId16"/>
    <p:sldId id="280" r:id="rId17"/>
    <p:sldId id="281" r:id="rId18"/>
    <p:sldId id="279" r:id="rId19"/>
    <p:sldId id="282" r:id="rId20"/>
    <p:sldId id="283" r:id="rId21"/>
    <p:sldId id="286" r:id="rId22"/>
    <p:sldId id="288" r:id="rId23"/>
    <p:sldId id="285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1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3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5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2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8F3D-E739-4652-A6B9-1BA0A14307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3500438"/>
            <a:ext cx="2411413" cy="2951162"/>
            <a:chOff x="3115" y="0"/>
            <a:chExt cx="2170" cy="2486"/>
          </a:xfrm>
        </p:grpSpPr>
        <p:grpSp>
          <p:nvGrpSpPr>
            <p:cNvPr id="4239" name="Group 2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371" name="Oval 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2" name="Oval 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0" name="Group 2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369" name="Oval 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0" name="Oval 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1" name="Group 2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367" name="Oval 3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68" name="Oval 3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2" name="Group 3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243" name="Group 3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365" name="Oval 3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366" name="Oval 3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244" name="Group 3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267" name="Group 3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363" name="Freeform 3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4" name="Freeform 3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8" name="Group 4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361" name="Freeform 4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2" name="Freeform 4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9" name="Group 4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359" name="Freeform 4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0" name="Freeform 4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0" name="Group 4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357" name="Freeform 4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8" name="Freeform 4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1" name="Group 4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355" name="Freeform 5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6" name="Freeform 5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2" name="Group 5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353" name="Freeform 5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4" name="Freeform 5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3" name="Group 5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351" name="Freeform 5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2" name="Freeform 5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4" name="Group 5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349" name="Freeform 5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0" name="Freeform 6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5" name="Group 6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347" name="Freeform 6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8" name="Freeform 6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6" name="Group 6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345" name="Freeform 6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6" name="Freeform 6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7" name="Group 6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343" name="Freeform 6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4" name="Freeform 6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8" name="Group 7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341" name="Freeform 7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2" name="Freeform 7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9" name="Group 7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339" name="Freeform 7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0" name="Freeform 7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0" name="Group 7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337" name="Freeform 7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8" name="Freeform 7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1" name="Group 7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335" name="Freeform 8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6" name="Freeform 8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2" name="Group 8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333" name="Freeform 8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4" name="Freeform 8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3" name="Group 8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331" name="Freeform 8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2" name="Freeform 8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4" name="Group 8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329" name="Freeform 8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0" name="Freeform 9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5" name="Group 9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327" name="Freeform 9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8" name="Freeform 9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6" name="Group 9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325" name="Freeform 9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6" name="Freeform 9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7" name="Group 9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323" name="Freeform 9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4" name="Freeform 9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8" name="Freeform 10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9" name="Freeform 10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90" name="Group 10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321" name="Freeform 10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2" name="Freeform 10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1" name="Group 10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319" name="Freeform 10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0" name="Freeform 10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2" name="Group 10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317" name="Freeform 10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8" name="Freeform 11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3" name="Group 11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315" name="Freeform 11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6" name="Freeform 11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4" name="Group 11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313" name="Freeform 11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" name="Freeform 1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5" name="Group 11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311" name="Freeform 11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" name="Freeform 1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6" name="Group 12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309" name="Freeform 12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" name="Freeform 12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7" name="Group 12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307" name="Freeform 12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" name="Freeform 12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8" name="Group 12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305" name="Freeform 12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" name="Freeform 12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9" name="Group 12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303" name="Freeform 13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" name="Freeform 13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0" name="Group 13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301" name="Freeform 13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2" name="Freeform 13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45" name="Freeform 13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6" name="Arc 13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7" name="Arc 13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8" name="Arc 13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" name="Arc 13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" name="Arc 14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1" name="Arc 14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2" name="Arc 14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3" name="Arc 14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4" name="Freeform 14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5" name="Freeform 14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6" name="Arc 14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7" name="Arc 14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8" name="Arc 14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" name="Freeform 14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" name="Freeform 15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" name="Freeform 15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2" name="Freeform 15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3" name="Freeform 15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4" name="Freeform 15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5" name="Freeform 15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6" name="Freeform 15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" name="Group 157"/>
          <p:cNvGrpSpPr>
            <a:grpSpLocks/>
          </p:cNvGrpSpPr>
          <p:nvPr/>
        </p:nvGrpSpPr>
        <p:grpSpPr bwMode="auto">
          <a:xfrm>
            <a:off x="6948488" y="3357563"/>
            <a:ext cx="2195512" cy="3240087"/>
            <a:chOff x="3115" y="0"/>
            <a:chExt cx="2170" cy="2486"/>
          </a:xfrm>
        </p:grpSpPr>
        <p:grpSp>
          <p:nvGrpSpPr>
            <p:cNvPr id="4105" name="Group 15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237" name="Oval 1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8" name="Oval 1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6" name="Group 16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235" name="Oval 1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6" name="Oval 1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7" name="Group 16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233" name="Oval 16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4" name="Oval 16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8" name="Group 16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9" name="Group 16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231" name="Oval 16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232" name="Oval 17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110" name="Group 17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3" name="Group 17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29" name="Freeform 17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30" name="Freeform 17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4" name="Group 17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227" name="Freeform 17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8" name="Freeform 17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5" name="Group 17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225" name="Freeform 17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6" name="Freeform 18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6" name="Group 18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223" name="Freeform 18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4" name="Freeform 18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7" name="Group 18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221" name="Freeform 18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2" name="Freeform 18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8" name="Group 18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219" name="Freeform 18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0" name="Freeform 18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9" name="Group 19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217" name="Freeform 19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8" name="Freeform 19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0" name="Group 19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215" name="Freeform 19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6" name="Freeform 19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1" name="Group 19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213" name="Freeform 19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4" name="Freeform 19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2" name="Group 19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211" name="Freeform 20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2" name="Freeform 20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3" name="Group 20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209" name="Freeform 20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0" name="Freeform 20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4" name="Group 20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207" name="Freeform 20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8" name="Freeform 20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5" name="Group 20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205" name="Freeform 20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6" name="Freeform 21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6" name="Group 21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203" name="Freeform 21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4" name="Freeform 21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7" name="Group 21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201" name="Freeform 21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2" name="Freeform 21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8" name="Group 21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99" name="Freeform 21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" name="Freeform 21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9" name="Group 22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97" name="Freeform 22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8" name="Freeform 22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0" name="Group 22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95" name="Freeform 22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6" name="Freeform 22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1" name="Group 22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93" name="Freeform 22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4" name="Freeform 22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2" name="Group 22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91" name="Freeform 23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2" name="Freeform 23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3" name="Group 23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89" name="Freeform 23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0" name="Freeform 23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54" name="Freeform 23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5" name="Freeform 23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56" name="Group 23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87" name="Freeform 23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8" name="Freeform 23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7" name="Group 24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5" name="Freeform 24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6" name="Freeform 24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" name="Group 24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3" name="Freeform 24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4" name="Freeform 24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9" name="Group 24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1" name="Freeform 24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2" name="Freeform 24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0" name="Group 24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79" name="Freeform 25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0" name="Freeform 25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1" name="Group 25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77" name="Freeform 25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8" name="Freeform 25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2" name="Group 25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75" name="Freeform 25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6" name="Freeform 25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3" name="Group 25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173" name="Freeform 25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4" name="Freeform 26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4" name="Group 26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171" name="Freeform 26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2" name="Freeform 26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5" name="Group 26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169" name="Freeform 26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0" name="Freeform 26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6" name="Group 26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167" name="Freeform 26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8" name="Freeform 26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1" name="Freeform 27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Arc 27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Arc 27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Arc 27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Arc 27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Arc 27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Arc 27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Arc 27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Arc 27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Freeform 27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Freeform 28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Arc 28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Arc 28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Arc 28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Freeform 28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Freeform 28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Freeform 28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Freeform 28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Freeform 28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Freeform 28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Freeform 290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Freeform 29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103" name="Picture 1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00113" y="2286000"/>
            <a:ext cx="7081837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Text Box 2"/>
          <p:cNvSpPr txBox="1">
            <a:spLocks noChangeArrowheads="1"/>
          </p:cNvSpPr>
          <p:nvPr/>
        </p:nvSpPr>
        <p:spPr bwMode="auto">
          <a:xfrm>
            <a:off x="1397000" y="2679700"/>
            <a:ext cx="5705475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</a:rPr>
              <a:t>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ĐA THỨC CHO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THỨC</a:t>
            </a:r>
          </a:p>
        </p:txBody>
      </p:sp>
    </p:spTree>
    <p:extLst>
      <p:ext uri="{BB962C8B-B14F-4D97-AF65-F5344CB8AC3E}">
        <p14:creationId xmlns:p14="http://schemas.microsoft.com/office/powerpoint/2010/main" val="308250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smtClean="0">
                    <a:latin typeface="+mj-lt"/>
                  </a:rPr>
                  <a:t>a) Dự đoán: Đơn </a:t>
                </a:r>
                <a:r>
                  <a:rPr lang="vi-VN" sz="2800">
                    <a:latin typeface="+mj-lt"/>
                  </a:rPr>
                  <a:t>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:r>
                  <a:rPr lang="vi-VN" sz="280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6:3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smtClean="0">
                  <a:latin typeface="+mj-lt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=2 .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1=2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vi-VN" sz="2800" smtClean="0">
                    <a:latin typeface="+mj-lt"/>
                  </a:rPr>
                  <a:t>.</a:t>
                </a:r>
                <a:endParaRPr lang="vi-VN" sz="28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4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unched Tape 5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/>
                  <a:t>b) </a:t>
                </a:r>
                <a:r>
                  <a:rPr lang="vi-VN" sz="2800">
                    <a:latin typeface="+mj-lt"/>
                  </a:rPr>
                  <a:t>Dự đoán: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)(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/>
                  <a:t> </a:t>
                </a:r>
                <a:r>
                  <a:rPr lang="vi-VN" sz="2800"/>
                  <a:t>(</a:t>
                </a:r>
                <a:r>
                  <a:rPr lang="vi-VN" sz="2800">
                    <a:latin typeface="+mj-lt"/>
                  </a:rPr>
                  <a:t>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/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/>
                  <a:t> </a:t>
                </a:r>
                <a:r>
                  <a:rPr lang="vi-VN" sz="2800">
                    <a:latin typeface="+mj-lt"/>
                  </a:rPr>
                  <a:t>chia hết cho đơn thức</a:t>
                </a:r>
                <a:r>
                  <a:rPr lang="vi-VN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733" t="-4040" r="-1650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6934200" cy="1066800"/>
            <a:chOff x="228600" y="1219200"/>
            <a:chExt cx="69342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HOẠT ĐỘNG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2766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KẾT LUẬN</a:t>
              </a: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5100"/>
            <a:ext cx="8839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7010400" cy="1066800"/>
            <a:chOff x="228600" y="1219200"/>
            <a:chExt cx="70104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HOẠT ĐỘNG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3528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VÍ DỤ 1</a:t>
              </a: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382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43348" y="3962400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953000"/>
            <a:ext cx="8058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5638800"/>
            <a:ext cx="80105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 CHIA ĐA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Với phép chia đa thức cho đơn thức, chúng ta chỉ xét trường hợp chia hết.</a:t>
                </a:r>
              </a:p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Trước hết, ta có nhận xét: Đa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nếu </a:t>
                </a:r>
                <a:r>
                  <a:rPr lang="en-US" sz="3200" i="1" smtClean="0">
                    <a:latin typeface="Times New Roman" pitchFamily="18" charset="0"/>
                    <a:cs typeface="Times New Roman" pitchFamily="18" charset="0"/>
                  </a:rPr>
                  <a:t>mỗi hạng tử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smtClean="0">
                    <a:latin typeface="Times New Roman" pitchFamily="18" charset="0"/>
                    <a:cs typeface="Times New Roman" pitchFamily="18" charset="0"/>
                  </a:rPr>
                  <a:t>đều chia hết cho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923" t="-3341" r="-192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Muốn chia đa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ta chia từng hạng tử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rồi cộng các kết quả lại với nhau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923" t="-5426" r="-2000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3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 CHIA ĐA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371600"/>
            <a:ext cx="8534400" cy="1680295"/>
            <a:chOff x="228600" y="1371600"/>
            <a:chExt cx="8534400" cy="1680295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16764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VÍ DỤ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3" y="2286000"/>
              <a:ext cx="8525627" cy="765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ight Arrow 13"/>
          <p:cNvSpPr/>
          <p:nvPr/>
        </p:nvSpPr>
        <p:spPr>
          <a:xfrm>
            <a:off x="243348" y="3250483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63" y="3248025"/>
            <a:ext cx="466223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40277"/>
            <a:ext cx="7176838" cy="53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581400" cy="10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a) Là phép chia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−15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b="0" i="0" smtClean="0">
                        <a:latin typeface="Cambria Math"/>
                      </a:rPr>
                      <m:t>=−5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02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8600" y="685800"/>
            <a:ext cx="8305800" cy="3515856"/>
            <a:chOff x="228600" y="685800"/>
            <a:chExt cx="8305800" cy="351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Trong các phép chia sau đây, phép chia nào </a:t>
                  </a:r>
                  <a:r>
                    <a:rPr lang="en-US" sz="2800" i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là phép chia hết? Tại sao? Tìm thương của các phép chia còn lại:</a:t>
                  </a: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chia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𝑦𝑧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38" t="-2278" r="-1538" b="-5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LUYỆN TẬP 1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Là phép chia không hết, vì: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𝑦𝑧</m:t>
                    </m:r>
                  </m:oMath>
                </a14:m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còn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𝑥𝑦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không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71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c) Là phép chia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blipFill rotWithShape="1">
                <a:blip r:embed="rId5"/>
                <a:stretch>
                  <a:fillRect l="-210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Callout 10"/>
          <p:cNvSpPr/>
          <p:nvPr/>
        </p:nvSpPr>
        <p:spPr>
          <a:xfrm>
            <a:off x="228600" y="4605010"/>
            <a:ext cx="1219200" cy="19639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685800"/>
            <a:ext cx="8305800" cy="1361420"/>
            <a:chOff x="228600" y="685800"/>
            <a:chExt cx="8305800" cy="1361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Làm tính chia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−8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:2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38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LUYỆN TẬP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:2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90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−8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 −4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1" y="2406449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924580"/>
            <a:ext cx="8153400" cy="1387906"/>
            <a:chOff x="381000" y="924580"/>
            <a:chExt cx="8153400" cy="1387906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92458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>
                  <a:latin typeface="Times New Roman" pitchFamily="18" charset="0"/>
                  <a:cs typeface="Times New Roman" pitchFamily="18" charset="0"/>
                </a:rPr>
                <a:t>Bài 1.30 a) SGK trang 24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788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200" smtClean="0">
                      <a:latin typeface="Times New Roman" pitchFamily="18" charset="0"/>
                      <a:cs typeface="Times New Roman" pitchFamily="18" charset="0"/>
                    </a:rPr>
                    <a:t>Tìm đơn thức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</m:oMath>
                  </a14:m>
                  <a:r>
                    <a:rPr lang="en-US" sz="3200" smtClean="0">
                      <a:latin typeface="Times New Roman" pitchFamily="18" charset="0"/>
                      <a:cs typeface="Times New Roman" pitchFamily="18" charset="0"/>
                    </a:rPr>
                    <a:t>, biết rằng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 :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=7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7884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3" b="-100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86896" y="3124200"/>
                <a:ext cx="4009104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: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7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96" y="3124200"/>
                <a:ext cx="4009104" cy="701346"/>
              </a:xfrm>
              <a:prstGeom prst="rect">
                <a:avLst/>
              </a:prstGeom>
              <a:blipFill rotWithShape="1">
                <a:blip r:embed="rId3"/>
                <a:stretch>
                  <a:fillRect l="-304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61258" y="4038600"/>
                <a:ext cx="4234942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:7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58" y="4038600"/>
                <a:ext cx="4234942" cy="737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29000" y="4935915"/>
                <a:ext cx="1310167" cy="70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35915"/>
                <a:ext cx="1310167" cy="702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3124200"/>
                <a:ext cx="7620000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−14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+2,1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:(−7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24200"/>
                <a:ext cx="7620000" cy="528093"/>
              </a:xfrm>
              <a:prstGeom prst="rect">
                <a:avLst/>
              </a:prstGeom>
              <a:blipFill rotWithShape="1">
                <a:blip r:embed="rId2"/>
                <a:stretch>
                  <a:fillRect l="-1600" t="-1046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3801367"/>
                <a:ext cx="8610599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−14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2,1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01367"/>
                <a:ext cx="8610599" cy="465833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1600" y="4419600"/>
                <a:ext cx="36352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𝑦𝑧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−0,3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419600"/>
                <a:ext cx="363529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9600" y="990600"/>
            <a:ext cx="7924800" cy="1123818"/>
            <a:chOff x="609600" y="990600"/>
            <a:chExt cx="7924800" cy="1123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90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 −14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+2,1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:(−7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904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09600" y="990600"/>
              <a:ext cx="67793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800">
                  <a:latin typeface="Times New Roman" pitchFamily="18" charset="0"/>
                  <a:cs typeface="Times New Roman" pitchFamily="18" charset="0"/>
                </a:rPr>
                <a:t>Bài 1.32 SGK trang 24  Thực hiện phép chia: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4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4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6308" y="916858"/>
            <a:ext cx="5879692" cy="762000"/>
            <a:chOff x="216308" y="916858"/>
            <a:chExt cx="5879692" cy="7620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16308" y="916858"/>
              <a:ext cx="2145891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VẬN DỤNG 1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95600" y="916858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Giải bài toán mở đầu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9045" y="1768257"/>
            <a:ext cx="8794955" cy="3108543"/>
            <a:chOff x="349045" y="1768257"/>
            <a:chExt cx="8794955" cy="3108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8669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9045" y="914400"/>
            <a:ext cx="8794955" cy="3108543"/>
            <a:chOff x="349045" y="914400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96646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Thể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tích khối 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Vậy, chiều cao (cạnh bên) của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:2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7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990600"/>
            <a:ext cx="8700838" cy="1302068"/>
            <a:chOff x="228600" y="990600"/>
            <a:chExt cx="8700838" cy="1302068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990600"/>
              <a:ext cx="2133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VẬN DỤNG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smtClean="0">
                      <a:latin typeface="Times New Roman" pitchFamily="18" charset="0"/>
                      <a:cs typeface="Times New Roman" pitchFamily="18" charset="0"/>
                    </a:rPr>
                    <a:t>Tìm đa thức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a14:m>
                  <a:r>
                    <a:rPr lang="en-US" sz="2600" smtClean="0">
                      <a:latin typeface="Times New Roman" pitchFamily="18" charset="0"/>
                      <a:cs typeface="Times New Roman" pitchFamily="18" charset="0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+3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61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381000" y="2590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:(−3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191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9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)+(−6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 −3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55600" y="2438400"/>
            <a:ext cx="2768600" cy="2819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0300" y="1530002"/>
            <a:ext cx="455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lại toàn bộ nội dung bài đã </a:t>
            </a:r>
            <a:r>
              <a:rPr lang="vi-VN" sz="2800" smtClean="0">
                <a:latin typeface="+mj-lt"/>
              </a:rPr>
              <a:t>học</a:t>
            </a:r>
            <a:r>
              <a:rPr lang="vi-VN" smtClean="0"/>
              <a:t>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51460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 Nắm được quy tắc chia đơn thức cho đơn thức, chia đa thức cho đa thức</a:t>
            </a:r>
            <a:endParaRPr lang="en-US" sz="28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1621" y="3962400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Làm các bài tập 1.31 SGK trang 24</a:t>
            </a:r>
            <a:endParaRPr lang="en-US" sz="280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Chuẩn bị tiết sau luyện tập chung.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80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28700"/>
            <a:ext cx="4000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Cho hai khối hộp chữ nhật: khối hộp thứ nhất có ba kích thước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, 2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khối hộp thứ hai có diện tích đáy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. Tính chiều cao (cạnh bên) của khối hộp thứ hai, biết rằng hai khối hộp có cùng thể tích.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3704" t="-1701" r="-3704" b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2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9045" y="838200"/>
            <a:ext cx="8794955" cy="3108543"/>
            <a:chOff x="349045" y="1046023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1430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xplosion 2 3"/>
          <p:cNvSpPr/>
          <p:nvPr/>
        </p:nvSpPr>
        <p:spPr>
          <a:xfrm>
            <a:off x="1174955" y="3429000"/>
            <a:ext cx="6978445" cy="3286772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giải quyết bài toán trên là làm như thế nào?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Thể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tích khối 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Vậy, muốn tính chiều cao (cạnh bên) của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thì ta chỉ cần chia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 r="-156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1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895600" y="1295400"/>
            <a:ext cx="6172200" cy="3657600"/>
          </a:xfrm>
          <a:prstGeom prst="wedgeEllipseCallout">
            <a:avLst>
              <a:gd name="adj1" fmla="val -59543"/>
              <a:gd name="adj2" fmla="val 20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xong bài này các em không những sẽ thực hiện được phép chia đó mà hơn nữa còn biết cách chia một đa thức cho một đơn thức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" y="2209800"/>
            <a:ext cx="2272557" cy="288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THÀNH KIẾNTHỨC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smtClean="0">
                    <a:latin typeface="+mj-lt"/>
                  </a:rPr>
                  <a:t>Hãy nhớ lại cách chia đơn thức cho đơn thức trong trường hợp chúng có cùng một biến và hoàn thành các yêu cầu sau:</a:t>
                </a:r>
              </a:p>
              <a:p>
                <a:r>
                  <a:rPr lang="vi-VN" sz="2800">
                    <a:latin typeface="+mj-lt"/>
                  </a:rPr>
                  <a:t>a)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 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 ∈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vi-VN" sz="2800">
                    <a:latin typeface="+mj-lt"/>
                  </a:rPr>
                  <a:t> hãy cho biết:</a:t>
                </a:r>
              </a:p>
              <a:p>
                <a:r>
                  <a:rPr lang="vi-VN" sz="2800">
                    <a:latin typeface="+mj-lt"/>
                  </a:rPr>
                  <a:t>• Khi nào thì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• Nhắc lại cách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2800">
                    <a:latin typeface="+mj-lt"/>
                  </a:rPr>
                  <a:t> 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898" r="-1959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 :3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 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 ∈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2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 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 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6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Thực hiện phép chia: </a:t>
                </a:r>
                <a:endParaRPr lang="en-US" sz="2800" i="1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:</m:t>
                      </m:r>
                      <m:r>
                        <a:rPr lang="en-US" sz="2800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  <a:blipFill rotWithShape="1">
                <a:blip r:embed="rId5"/>
                <a:stretch>
                  <a:fillRect l="-1807" t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9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smtClean="0">
                    <a:latin typeface="+mj-lt"/>
                  </a:rPr>
                  <a:t>Với mỗi trường hợp sau, hãy đoán xem đơn </a:t>
                </a:r>
                <a:r>
                  <a:rPr lang="vi-VN" sz="2800">
                    <a:latin typeface="+mj-lt"/>
                  </a:rPr>
                  <a:t>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có 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không; nếu chia hết, hãy tìm thương của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và giải thích cách làm:</a:t>
                </a:r>
              </a:p>
              <a:p>
                <a:pPr algn="just"/>
                <a:r>
                  <a:rPr lang="vi-VN" sz="2800" smtClean="0">
                    <a:latin typeface="+mj-lt"/>
                  </a:rPr>
                  <a:t>a</a:t>
                </a:r>
                <a:r>
                  <a:rPr lang="vi-VN" sz="280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 smtClean="0">
                  <a:latin typeface="+mj-lt"/>
                </a:endParaRPr>
              </a:p>
              <a:p>
                <a:pPr algn="just"/>
                <a:r>
                  <a:rPr lang="en-US" sz="2800" smtClean="0">
                    <a:latin typeface="+mj-lt"/>
                  </a:rPr>
                  <a:t>b</a:t>
                </a:r>
                <a:r>
                  <a:rPr lang="vi-VN" sz="2800" smtClean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  <a:blipFill rotWithShape="1">
                <a:blip r:embed="rId2"/>
                <a:stretch>
                  <a:fillRect l="-1569" t="-2193" r="-1569" b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Punched Tape 6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21074"/>
            <a:ext cx="3438525" cy="30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1197</Words>
  <Application>Microsoft Office PowerPoint</Application>
  <PresentationFormat>On-screen Show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54</cp:revision>
  <dcterms:created xsi:type="dcterms:W3CDTF">2023-06-29T12:46:50Z</dcterms:created>
  <dcterms:modified xsi:type="dcterms:W3CDTF">2024-06-05T10:33:06Z</dcterms:modified>
</cp:coreProperties>
</file>