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sldIdLst>
    <p:sldId id="542" r:id="rId2"/>
    <p:sldId id="526" r:id="rId3"/>
    <p:sldId id="288" r:id="rId4"/>
    <p:sldId id="543" r:id="rId5"/>
    <p:sldId id="544" r:id="rId6"/>
    <p:sldId id="523" r:id="rId7"/>
    <p:sldId id="524" r:id="rId8"/>
    <p:sldId id="551" r:id="rId9"/>
    <p:sldId id="536" r:id="rId10"/>
    <p:sldId id="537" r:id="rId11"/>
    <p:sldId id="548" r:id="rId12"/>
    <p:sldId id="552" r:id="rId13"/>
    <p:sldId id="549" r:id="rId14"/>
    <p:sldId id="538" r:id="rId15"/>
    <p:sldId id="550" r:id="rId16"/>
    <p:sldId id="540" r:id="rId17"/>
    <p:sldId id="541" r:id="rId18"/>
    <p:sldId id="5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7B"/>
    <a:srgbClr val="DA16D1"/>
    <a:srgbClr val="6BDEF9"/>
    <a:srgbClr val="C9FBD6"/>
    <a:srgbClr val="F8FEBA"/>
    <a:srgbClr val="F9FEDA"/>
    <a:srgbClr val="ECFEF1"/>
    <a:srgbClr val="94FAD1"/>
    <a:srgbClr val="E7FFE5"/>
    <a:srgbClr val="B9D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86399" autoAdjust="0"/>
  </p:normalViewPr>
  <p:slideViewPr>
    <p:cSldViewPr>
      <p:cViewPr varScale="1">
        <p:scale>
          <a:sx n="100" d="100"/>
          <a:sy n="100" d="100"/>
        </p:scale>
        <p:origin x="1110" y="78"/>
      </p:cViewPr>
      <p:guideLst>
        <p:guide orient="horz" pos="2160"/>
        <p:guide pos="3840"/>
      </p:guideLst>
    </p:cSldViewPr>
  </p:slideViewPr>
  <p:outlineViewPr>
    <p:cViewPr>
      <p:scale>
        <a:sx n="33" d="100"/>
        <a:sy n="33" d="100"/>
      </p:scale>
      <p:origin x="0" y="-1229"/>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F93BA-677A-49A9-B277-4054B32AF9C7}" type="datetimeFigureOut">
              <a:rPr lang="en-US" smtClean="0"/>
              <a:t>12/9/2022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38A22-ABC5-4AF8-9AF3-CD069469B04D}" type="slidenum">
              <a:rPr lang="en-US" smtClean="0"/>
              <a:t>‹#›</a:t>
            </a:fld>
            <a:endParaRPr lang="en-US"/>
          </a:p>
        </p:txBody>
      </p:sp>
    </p:spTree>
    <p:extLst>
      <p:ext uri="{BB962C8B-B14F-4D97-AF65-F5344CB8AC3E}">
        <p14:creationId xmlns:p14="http://schemas.microsoft.com/office/powerpoint/2010/main" val="341953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8A22-ABC5-4AF8-9AF3-CD069469B04D}" type="slidenum">
              <a:rPr lang="en-US" smtClean="0"/>
              <a:t>6</a:t>
            </a:fld>
            <a:endParaRPr lang="en-US"/>
          </a:p>
        </p:txBody>
      </p:sp>
    </p:spTree>
    <p:extLst>
      <p:ext uri="{BB962C8B-B14F-4D97-AF65-F5344CB8AC3E}">
        <p14:creationId xmlns:p14="http://schemas.microsoft.com/office/powerpoint/2010/main" val="123538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8A22-ABC5-4AF8-9AF3-CD069469B04D}" type="slidenum">
              <a:rPr lang="en-US" smtClean="0"/>
              <a:t>8</a:t>
            </a:fld>
            <a:endParaRPr lang="en-US"/>
          </a:p>
        </p:txBody>
      </p:sp>
    </p:spTree>
    <p:extLst>
      <p:ext uri="{BB962C8B-B14F-4D97-AF65-F5344CB8AC3E}">
        <p14:creationId xmlns:p14="http://schemas.microsoft.com/office/powerpoint/2010/main" val="333465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8A22-ABC5-4AF8-9AF3-CD069469B04D}" type="slidenum">
              <a:rPr lang="en-US" smtClean="0"/>
              <a:t>11</a:t>
            </a:fld>
            <a:endParaRPr lang="en-US"/>
          </a:p>
        </p:txBody>
      </p:sp>
    </p:spTree>
    <p:extLst>
      <p:ext uri="{BB962C8B-B14F-4D97-AF65-F5344CB8AC3E}">
        <p14:creationId xmlns:p14="http://schemas.microsoft.com/office/powerpoint/2010/main" val="28975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042AC0-D318-46D8-BD9E-7F340C26034E}"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11682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042AC0-D318-46D8-BD9E-7F340C26034E}"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50697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042AC0-D318-46D8-BD9E-7F340C26034E}"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406747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rgbClr val="000000"/>
                </a:solidFill>
              </a:defRPr>
            </a:lvl1pPr>
          </a:lstStyle>
          <a:p>
            <a:pPr>
              <a:defRPr/>
            </a:pPr>
            <a:fld id="{7500F21B-B91C-4308-8BF1-6644D860585D}" type="slidenum">
              <a:rPr lang="en-US" altLang="en-US"/>
              <a:pPr>
                <a:defRPr/>
              </a:pPr>
              <a:t>‹#›</a:t>
            </a:fld>
            <a:endParaRPr lang="en-US" altLang="en-US"/>
          </a:p>
        </p:txBody>
      </p:sp>
    </p:spTree>
    <p:extLst>
      <p:ext uri="{BB962C8B-B14F-4D97-AF65-F5344CB8AC3E}">
        <p14:creationId xmlns:p14="http://schemas.microsoft.com/office/powerpoint/2010/main" val="3624156109"/>
      </p:ext>
    </p:extLst>
  </p:cSld>
  <p:clrMapOvr>
    <a:masterClrMapping/>
  </p:clrMapOvr>
  <p:transition spd="slow">
    <p:wipe dir="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042AC0-D318-46D8-BD9E-7F340C26034E}"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89859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042AC0-D318-46D8-BD9E-7F340C26034E}"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93744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042AC0-D318-46D8-BD9E-7F340C26034E}"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02943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042AC0-D318-46D8-BD9E-7F340C26034E}"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76815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042AC0-D318-46D8-BD9E-7F340C26034E}"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93132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42AC0-D318-46D8-BD9E-7F340C26034E}"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74792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042AC0-D318-46D8-BD9E-7F340C26034E}"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74210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042AC0-D318-46D8-BD9E-7F340C26034E}"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29378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42AC0-D318-46D8-BD9E-7F340C26034E}" type="datetimeFigureOut">
              <a:rPr lang="en-US" smtClean="0"/>
              <a:t>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ECFB0-9080-4ECA-A092-361B0386A69E}" type="slidenum">
              <a:rPr lang="en-US" smtClean="0"/>
              <a:t>‹#›</a:t>
            </a:fld>
            <a:endParaRPr lang="en-US"/>
          </a:p>
        </p:txBody>
      </p:sp>
    </p:spTree>
    <p:extLst>
      <p:ext uri="{BB962C8B-B14F-4D97-AF65-F5344CB8AC3E}">
        <p14:creationId xmlns:p14="http://schemas.microsoft.com/office/powerpoint/2010/main" val="18158911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7.jfi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685801"/>
            <a:ext cx="8610600" cy="1200329"/>
          </a:xfrm>
          <a:prstGeom prst="rect">
            <a:avLst/>
          </a:prstGeom>
        </p:spPr>
        <p:txBody>
          <a:bodyPr wrap="square">
            <a:sp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CHƯƠNG V: TÍNH ĐỐI XỨNG </a:t>
            </a:r>
          </a:p>
          <a:p>
            <a:pPr algn="ctr"/>
            <a:r>
              <a:rPr lang="en-US" sz="3600" b="1" dirty="0">
                <a:solidFill>
                  <a:srgbClr val="0070C0"/>
                </a:solidFill>
                <a:latin typeface="Times New Roman" panose="02020603050405020304" pitchFamily="18" charset="0"/>
                <a:cs typeface="Times New Roman" panose="02020603050405020304" pitchFamily="18" charset="0"/>
              </a:rPr>
              <a:t> CỦA HÌNH PHẲNG TRONG TỰ NHIÊN</a:t>
            </a:r>
          </a:p>
        </p:txBody>
      </p:sp>
      <p:sp>
        <p:nvSpPr>
          <p:cNvPr id="3" name="TextBox 2"/>
          <p:cNvSpPr txBox="1"/>
          <p:nvPr/>
        </p:nvSpPr>
        <p:spPr>
          <a:xfrm>
            <a:off x="1951055" y="1981200"/>
            <a:ext cx="86868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FF0000"/>
                </a:solidFill>
                <a:latin typeface="Times New Roman" panose="02020603050405020304" pitchFamily="18" charset="0"/>
                <a:cs typeface="Times New Roman" panose="02020603050405020304" pitchFamily="18" charset="0"/>
              </a:rPr>
              <a:t>BÀI 21: HÌNH CÓ TRỤC ĐỐI XỨNG</a:t>
            </a:r>
          </a:p>
        </p:txBody>
      </p:sp>
      <p:pic>
        <p:nvPicPr>
          <p:cNvPr id="5" name="Shape 1392"/>
          <p:cNvPicPr/>
          <p:nvPr/>
        </p:nvPicPr>
        <p:blipFill>
          <a:blip r:embed="rId2"/>
          <a:stretch/>
        </p:blipFill>
        <p:spPr>
          <a:xfrm>
            <a:off x="1828800" y="2895601"/>
            <a:ext cx="8458200" cy="3962400"/>
          </a:xfrm>
          <a:prstGeom prst="rect">
            <a:avLst/>
          </a:prstGeom>
        </p:spPr>
      </p:pic>
    </p:spTree>
    <p:extLst>
      <p:ext uri="{BB962C8B-B14F-4D97-AF65-F5344CB8AC3E}">
        <p14:creationId xmlns:p14="http://schemas.microsoft.com/office/powerpoint/2010/main" val="40634588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026932"/>
            <a:ext cx="4191000" cy="2400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57200"/>
            <a:ext cx="8915400" cy="2781688"/>
          </a:xfrm>
          <a:prstGeom prst="rect">
            <a:avLst/>
          </a:prstGeom>
        </p:spPr>
      </p:pic>
      <p:sp>
        <p:nvSpPr>
          <p:cNvPr id="5" name="TextBox 4"/>
          <p:cNvSpPr txBox="1"/>
          <p:nvPr/>
        </p:nvSpPr>
        <p:spPr>
          <a:xfrm>
            <a:off x="2362200" y="3581400"/>
            <a:ext cx="4343400" cy="369332"/>
          </a:xfrm>
          <a:prstGeom prst="rect">
            <a:avLst/>
          </a:prstGeom>
          <a:noFill/>
        </p:spPr>
        <p:txBody>
          <a:bodyPr wrap="square" rtlCol="0">
            <a:spAutoFit/>
          </a:bodyPr>
          <a:lstStyle/>
          <a:p>
            <a:r>
              <a:rPr lang="en-US" dirty="0" err="1" smtClean="0"/>
              <a:t>Đền</a:t>
            </a:r>
            <a:r>
              <a:rPr lang="en-US" dirty="0" smtClean="0"/>
              <a:t> Taj Mahal - </a:t>
            </a:r>
            <a:r>
              <a:rPr lang="en-US" dirty="0" err="1" smtClean="0"/>
              <a:t>Ấn</a:t>
            </a:r>
            <a:r>
              <a:rPr lang="en-US" dirty="0" smtClean="0"/>
              <a:t> </a:t>
            </a:r>
            <a:r>
              <a:rPr lang="en-US" dirty="0" err="1" smtClean="0"/>
              <a:t>Độ</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625" y="4026932"/>
            <a:ext cx="4114800" cy="2400300"/>
          </a:xfrm>
          <a:prstGeom prst="rect">
            <a:avLst/>
          </a:prstGeom>
        </p:spPr>
      </p:pic>
    </p:spTree>
    <p:extLst>
      <p:ext uri="{BB962C8B-B14F-4D97-AF65-F5344CB8AC3E}">
        <p14:creationId xmlns:p14="http://schemas.microsoft.com/office/powerpoint/2010/main" val="1292647232"/>
      </p:ext>
    </p:extLst>
  </p:cSld>
  <p:clrMapOvr>
    <a:masterClrMapping/>
  </p:clrMapOvr>
  <p:transition spd="slow">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33350" y="990600"/>
            <a:ext cx="8001000" cy="5334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52550" y="1022985"/>
            <a:ext cx="6705600" cy="1295400"/>
          </a:xfrm>
        </p:spPr>
        <p:txBody>
          <a:bodyPr>
            <a:noAutofit/>
          </a:bodyPr>
          <a:lstStyle/>
          <a:p>
            <a:r>
              <a:rPr lang="en-US" sz="2800" dirty="0" err="1" smtClean="0">
                <a:latin typeface="Tahoma" panose="020B0604030504040204" pitchFamily="34" charset="0"/>
                <a:ea typeface="Tahoma" panose="020B0604030504040204" pitchFamily="34" charset="0"/>
                <a:cs typeface="Tahoma" panose="020B0604030504040204" pitchFamily="34" charset="0"/>
              </a:rPr>
              <a:t>Dựa</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vào</a:t>
            </a:r>
            <a:r>
              <a:rPr lang="en-US" sz="2800" dirty="0">
                <a:latin typeface="Tahoma" panose="020B0604030504040204" pitchFamily="34" charset="0"/>
                <a:ea typeface="Tahoma" panose="020B0604030504040204" pitchFamily="34" charset="0"/>
                <a:cs typeface="Tahoma" panose="020B0604030504040204" pitchFamily="34" charset="0"/>
              </a:rPr>
              <a:t> HĐ 2, </a:t>
            </a:r>
            <a:r>
              <a:rPr lang="en-US" sz="2800" dirty="0" err="1">
                <a:latin typeface="Tahoma" panose="020B0604030504040204" pitchFamily="34" charset="0"/>
                <a:ea typeface="Tahoma" panose="020B0604030504040204" pitchFamily="34" charset="0"/>
                <a:cs typeface="Tahoma" panose="020B0604030504040204" pitchFamily="34" charset="0"/>
              </a:rPr>
              <a:t>em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hãy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biết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đối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xứng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tròn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đường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nào</a:t>
            </a:r>
            <a:r>
              <a:rPr lang="en-US" sz="2800" dirty="0">
                <a:latin typeface="Tahoma" panose="020B0604030504040204" pitchFamily="34" charset="0"/>
                <a:ea typeface="Tahoma" panose="020B0604030504040204" pitchFamily="34" charset="0"/>
                <a:cs typeface="Tahoma" panose="020B0604030504040204" pitchFamily="34" charset="0"/>
              </a:rPr>
              <a:t>?</a:t>
            </a:r>
          </a:p>
        </p:txBody>
      </p:sp>
      <p:grpSp>
        <p:nvGrpSpPr>
          <p:cNvPr id="5" name="Group 4"/>
          <p:cNvGrpSpPr/>
          <p:nvPr/>
        </p:nvGrpSpPr>
        <p:grpSpPr>
          <a:xfrm>
            <a:off x="381000" y="228600"/>
            <a:ext cx="7772400" cy="609600"/>
            <a:chOff x="1562100" y="438329"/>
            <a:chExt cx="7545705" cy="609600"/>
          </a:xfrm>
        </p:grpSpPr>
        <p:sp>
          <p:nvSpPr>
            <p:cNvPr id="6" name="Round Single Corner Rectangle 5"/>
            <p:cNvSpPr/>
            <p:nvPr/>
          </p:nvSpPr>
          <p:spPr>
            <a:xfrm>
              <a:off x="1600200" y="438329"/>
              <a:ext cx="7507605" cy="609600"/>
            </a:xfrm>
            <a:prstGeom prst="round1Rect">
              <a:avLst>
                <a:gd name="adj" fmla="val 4479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p:cNvSpPr/>
            <p:nvPr/>
          </p:nvSpPr>
          <p:spPr>
            <a:xfrm>
              <a:off x="1562100" y="438329"/>
              <a:ext cx="7315200" cy="609600"/>
            </a:xfrm>
            <a:prstGeom prst="round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2</a:t>
              </a:r>
              <a:r>
                <a:rPr lang="vi-VN" sz="2800" b="1" dirty="0" smtClean="0"/>
                <a:t>. </a:t>
              </a:r>
              <a:r>
                <a:rPr lang="en-US" sz="2800" b="1" dirty="0" smtClean="0"/>
                <a:t>TRỤC ĐỐI XỨNG CỦA MỘT SỐ HÌNH PHẲNG</a:t>
              </a: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417" y="3368040"/>
            <a:ext cx="3009899" cy="3185160"/>
          </a:xfrm>
          <a:prstGeom prst="rect">
            <a:avLst/>
          </a:prstGeom>
        </p:spPr>
      </p:pic>
      <p:grpSp>
        <p:nvGrpSpPr>
          <p:cNvPr id="20" name="Group 19"/>
          <p:cNvGrpSpPr/>
          <p:nvPr/>
        </p:nvGrpSpPr>
        <p:grpSpPr>
          <a:xfrm>
            <a:off x="8610600" y="838200"/>
            <a:ext cx="2438400" cy="2286000"/>
            <a:chOff x="8610600" y="838200"/>
            <a:chExt cx="2438400" cy="2286000"/>
          </a:xfrm>
        </p:grpSpPr>
        <p:sp>
          <p:nvSpPr>
            <p:cNvPr id="11" name="Rectangle 10"/>
            <p:cNvSpPr/>
            <p:nvPr/>
          </p:nvSpPr>
          <p:spPr>
            <a:xfrm>
              <a:off x="8610600" y="838200"/>
              <a:ext cx="2438400" cy="228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053407" y="1158240"/>
              <a:ext cx="1645920" cy="1645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8991600" y="1158240"/>
              <a:ext cx="1707727" cy="16459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867900" y="990600"/>
              <a:ext cx="0" cy="20574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371475" y="1365885"/>
            <a:ext cx="990600"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HĐ4</a:t>
            </a:r>
            <a:endParaRPr lang="en-US" sz="2800" b="1" dirty="0"/>
          </a:p>
        </p:txBody>
      </p:sp>
      <p:sp>
        <p:nvSpPr>
          <p:cNvPr id="23" name="Rounded Rectangle 22"/>
          <p:cNvSpPr/>
          <p:nvPr/>
        </p:nvSpPr>
        <p:spPr>
          <a:xfrm>
            <a:off x="371475" y="2223135"/>
            <a:ext cx="990600"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HĐ5</a:t>
            </a:r>
            <a:endParaRPr lang="en-US" sz="2800" b="1" dirty="0"/>
          </a:p>
        </p:txBody>
      </p:sp>
      <p:sp>
        <p:nvSpPr>
          <p:cNvPr id="24" name="Rounded Rectangle 23"/>
          <p:cNvSpPr/>
          <p:nvPr/>
        </p:nvSpPr>
        <p:spPr>
          <a:xfrm>
            <a:off x="361950" y="4083367"/>
            <a:ext cx="990600"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HĐ6</a:t>
            </a:r>
            <a:endParaRPr lang="en-US" sz="2800" b="1" dirty="0"/>
          </a:p>
        </p:txBody>
      </p:sp>
      <p:sp>
        <p:nvSpPr>
          <p:cNvPr id="25" name="Content Placeholder 2"/>
          <p:cNvSpPr>
            <a:spLocks noGrp="1"/>
          </p:cNvSpPr>
          <p:nvPr>
            <p:ph idx="1"/>
          </p:nvPr>
        </p:nvSpPr>
        <p:spPr>
          <a:xfrm>
            <a:off x="1399298" y="4083366"/>
            <a:ext cx="6612103" cy="2088833"/>
          </a:xfrm>
        </p:spPr>
        <p:txBody>
          <a:bodyPr>
            <a:noAutofit/>
          </a:bodyPr>
          <a:lstStyle/>
          <a:p>
            <a:pPr marL="0" indent="0">
              <a:buNone/>
            </a:pPr>
            <a:r>
              <a:rPr lang="en-US" dirty="0" err="1" smtClean="0">
                <a:latin typeface="Tahoma" panose="020B0604030504040204" pitchFamily="34" charset="0"/>
                <a:ea typeface="Tahoma" panose="020B0604030504040204" pitchFamily="34" charset="0"/>
                <a:cs typeface="Tahoma" panose="020B0604030504040204" pitchFamily="34" charset="0"/>
              </a:rPr>
              <a:t>Vẽ</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rồi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cắt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hình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chữ</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nhật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bằng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giấy</a:t>
            </a:r>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Hãy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tìm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bằng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gấp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giấy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đường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thẳng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Em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tìm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được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mấy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6" name="Content Placeholder 2"/>
          <p:cNvSpPr txBox="1">
            <a:spLocks/>
          </p:cNvSpPr>
          <p:nvPr/>
        </p:nvSpPr>
        <p:spPr>
          <a:xfrm>
            <a:off x="1446047" y="2133600"/>
            <a:ext cx="6469923" cy="182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ahoma" panose="020B0604030504040204" pitchFamily="34" charset="0"/>
                <a:ea typeface="Tahoma" panose="020B0604030504040204" pitchFamily="34" charset="0"/>
                <a:cs typeface="Tahoma" panose="020B0604030504040204" pitchFamily="34" charset="0"/>
              </a:rPr>
              <a:t>Cắt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một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hình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thoi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bằng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giấy</a:t>
            </a:r>
            <a:r>
              <a:rPr lang="en-US" dirty="0" smtClean="0">
                <a:latin typeface="Tahoma" panose="020B0604030504040204" pitchFamily="34" charset="0"/>
                <a:ea typeface="Tahoma" panose="020B0604030504040204" pitchFamily="34" charset="0"/>
                <a:cs typeface="Tahoma" panose="020B0604030504040204" pitchFamily="34" charset="0"/>
              </a:rPr>
              <a:t>. </a:t>
            </a:r>
          </a:p>
          <a:p>
            <a:pPr marL="0" indent="0">
              <a:buFont typeface="Arial" panose="020B0604020202020204" pitchFamily="34" charset="0"/>
              <a:buNone/>
            </a:pPr>
            <a:r>
              <a:rPr lang="en-US" dirty="0" err="1" smtClean="0">
                <a:latin typeface="Tahoma" panose="020B0604030504040204" pitchFamily="34" charset="0"/>
                <a:ea typeface="Tahoma" panose="020B0604030504040204" pitchFamily="34" charset="0"/>
                <a:cs typeface="Tahoma" panose="020B0604030504040204" pitchFamily="34" charset="0"/>
              </a:rPr>
              <a:t>Hãy</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tìm</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trục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đối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xứng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bằng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cách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gấp</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giấy</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Trục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đối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xứng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là</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đường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thẳng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nào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Em</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tìm</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được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mấy</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trục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đối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xứng</a:t>
            </a:r>
            <a:r>
              <a:rPr lang="en-US" dirty="0" smtClean="0">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endParaRPr lang="en-US" sz="1600" dirty="0">
              <a:latin typeface="Tahoma" panose="020B0604030504040204" pitchFamily="34" charset="0"/>
              <a:ea typeface="Tahoma" panose="020B0604030504040204" pitchFamily="34" charset="0"/>
              <a:cs typeface="Tahoma" panose="020B0604030504040204" pitchFamily="34" charset="0"/>
            </a:endParaRPr>
          </a:p>
        </p:txBody>
      </p:sp>
      <p:cxnSp>
        <p:nvCxnSpPr>
          <p:cNvPr id="28" name="Straight Connector 27"/>
          <p:cNvCxnSpPr/>
          <p:nvPr/>
        </p:nvCxnSpPr>
        <p:spPr>
          <a:xfrm>
            <a:off x="533400" y="1445419"/>
            <a:ext cx="0" cy="27174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807363" y="1895475"/>
            <a:ext cx="1143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251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barn(inVertical)">
                                      <p:cBhvr>
                                        <p:cTn id="51" dur="500"/>
                                        <p:tgtEl>
                                          <p:spTgt spid="25">
                                            <p:txEl>
                                              <p:pRg st="0" end="0"/>
                                            </p:txEl>
                                          </p:spTgt>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5">
                                            <p:txEl>
                                              <p:pRg st="1" end="1"/>
                                            </p:txEl>
                                          </p:spTgt>
                                        </p:tgtEl>
                                        <p:attrNameLst>
                                          <p:attrName>style.visibility</p:attrName>
                                        </p:attrNameLst>
                                      </p:cBhvr>
                                      <p:to>
                                        <p:strVal val="visible"/>
                                      </p:to>
                                    </p:set>
                                    <p:animEffect transition="in" filter="barn(inVertical)">
                                      <p:cBhvr>
                                        <p:cTn id="54" dur="500"/>
                                        <p:tgtEl>
                                          <p:spTgt spid="25">
                                            <p:txEl>
                                              <p:pRg st="1" end="1"/>
                                            </p:txEl>
                                          </p:spTgt>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22" grpId="0" animBg="1"/>
      <p:bldP spid="23" grpId="0" animBg="1"/>
      <p:bldP spid="24" grpId="0" animBg="1"/>
      <p:bldP spid="25" grpId="0" uiExpand="1" build="p"/>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10744200" cy="3352800"/>
          </a:xfrm>
          <a:prstGeom prst="roundRect">
            <a:avLst>
              <a:gd name="adj" fmla="val 2275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3000" y="475640"/>
            <a:ext cx="9829800" cy="3046988"/>
          </a:xfrm>
          <a:prstGeom prst="rect">
            <a:avLst/>
          </a:prstGeom>
          <a:noFill/>
        </p:spPr>
        <p:txBody>
          <a:bodyPr wrap="square" rtlCol="0">
            <a:spAutoFit/>
          </a:bodyPr>
          <a:lstStyle/>
          <a:p>
            <a:r>
              <a:rPr lang="en-US" sz="3200" b="1" dirty="0" err="1" smtClean="0">
                <a:solidFill>
                  <a:srgbClr val="00B050"/>
                </a:solidFill>
              </a:rPr>
              <a:t>Nhận</a:t>
            </a:r>
            <a:r>
              <a:rPr lang="en-US" sz="3200" b="1" dirty="0" smtClean="0">
                <a:solidFill>
                  <a:srgbClr val="00B050"/>
                </a:solidFill>
              </a:rPr>
              <a:t> </a:t>
            </a:r>
            <a:r>
              <a:rPr lang="en-US" sz="3200" b="1" dirty="0" err="1" smtClean="0">
                <a:solidFill>
                  <a:srgbClr val="00B050"/>
                </a:solidFill>
              </a:rPr>
              <a:t>xét</a:t>
            </a:r>
            <a:r>
              <a:rPr lang="en-US" sz="3200" b="1" dirty="0" smtClean="0">
                <a:solidFill>
                  <a:srgbClr val="00B050"/>
                </a:solidFill>
              </a:rPr>
              <a:t>:</a:t>
            </a:r>
          </a:p>
          <a:p>
            <a:pPr marL="285750" indent="-285750">
              <a:buFontTx/>
              <a:buChar char="-"/>
            </a:pPr>
            <a:r>
              <a:rPr lang="en-US" sz="3200" dirty="0" err="1" smtClean="0">
                <a:solidFill>
                  <a:srgbClr val="FF0000"/>
                </a:solidFill>
              </a:rPr>
              <a:t>Mỗi</a:t>
            </a:r>
            <a:r>
              <a:rPr lang="en-US" sz="3200" dirty="0" smtClean="0">
                <a:solidFill>
                  <a:srgbClr val="FF0000"/>
                </a:solidFill>
              </a:rPr>
              <a:t> </a:t>
            </a:r>
            <a:r>
              <a:rPr lang="en-US" sz="3200" dirty="0" err="1" smtClean="0">
                <a:solidFill>
                  <a:srgbClr val="FF0000"/>
                </a:solidFill>
              </a:rPr>
              <a:t>đường</a:t>
            </a:r>
            <a:r>
              <a:rPr lang="en-US" sz="3200" dirty="0" smtClean="0">
                <a:solidFill>
                  <a:srgbClr val="FF0000"/>
                </a:solidFill>
              </a:rPr>
              <a:t> </a:t>
            </a:r>
            <a:r>
              <a:rPr lang="en-US" sz="3200" dirty="0" err="1" smtClean="0">
                <a:solidFill>
                  <a:srgbClr val="FF0000"/>
                </a:solidFill>
              </a:rPr>
              <a:t>thẳng</a:t>
            </a:r>
            <a:r>
              <a:rPr lang="en-US" sz="3200" dirty="0" smtClean="0">
                <a:solidFill>
                  <a:srgbClr val="FF0000"/>
                </a:solidFill>
              </a:rPr>
              <a:t> </a:t>
            </a:r>
            <a:r>
              <a:rPr lang="en-US" sz="3200" dirty="0" err="1" smtClean="0">
                <a:solidFill>
                  <a:srgbClr val="FF0000"/>
                </a:solidFill>
              </a:rPr>
              <a:t>đi</a:t>
            </a:r>
            <a:r>
              <a:rPr lang="en-US" sz="3200" dirty="0" smtClean="0">
                <a:solidFill>
                  <a:srgbClr val="FF0000"/>
                </a:solidFill>
              </a:rPr>
              <a:t> qua </a:t>
            </a:r>
            <a:r>
              <a:rPr lang="en-US" sz="3200" dirty="0" err="1" smtClean="0">
                <a:solidFill>
                  <a:srgbClr val="FF0000"/>
                </a:solidFill>
              </a:rPr>
              <a:t>tâm</a:t>
            </a:r>
            <a:r>
              <a:rPr lang="en-US" sz="3200" dirty="0" smtClean="0">
                <a:solidFill>
                  <a:srgbClr val="FF0000"/>
                </a:solidFill>
              </a:rPr>
              <a:t> </a:t>
            </a:r>
            <a:r>
              <a:rPr lang="en-US" sz="3200" dirty="0" err="1" smtClean="0">
                <a:solidFill>
                  <a:srgbClr val="FF0000"/>
                </a:solidFill>
              </a:rPr>
              <a:t>là</a:t>
            </a:r>
            <a:r>
              <a:rPr lang="en-US" sz="3200" dirty="0" smtClean="0">
                <a:solidFill>
                  <a:srgbClr val="FF0000"/>
                </a:solidFill>
              </a:rPr>
              <a:t> </a:t>
            </a:r>
            <a:r>
              <a:rPr lang="en-US" sz="3200" dirty="0" err="1" smtClean="0">
                <a:solidFill>
                  <a:srgbClr val="FF0000"/>
                </a:solidFill>
              </a:rPr>
              <a:t>một</a:t>
            </a:r>
            <a:r>
              <a:rPr lang="en-US" sz="3200" dirty="0" smtClean="0">
                <a:solidFill>
                  <a:srgbClr val="FF0000"/>
                </a:solidFill>
              </a:rPr>
              <a:t> </a:t>
            </a:r>
            <a:r>
              <a:rPr lang="en-US" sz="3200" dirty="0" err="1" smtClean="0">
                <a:solidFill>
                  <a:srgbClr val="FF0000"/>
                </a:solidFill>
              </a:rPr>
              <a:t>trục</a:t>
            </a:r>
            <a:r>
              <a:rPr lang="en-US" sz="3200" dirty="0" smtClean="0">
                <a:solidFill>
                  <a:srgbClr val="FF0000"/>
                </a:solidFill>
              </a:rPr>
              <a:t> </a:t>
            </a:r>
            <a:r>
              <a:rPr lang="en-US" sz="3200" dirty="0" err="1" smtClean="0">
                <a:solidFill>
                  <a:srgbClr val="FF0000"/>
                </a:solidFill>
              </a:rPr>
              <a:t>đối</a:t>
            </a:r>
            <a:r>
              <a:rPr lang="en-US" sz="3200" dirty="0" smtClean="0">
                <a:solidFill>
                  <a:srgbClr val="FF0000"/>
                </a:solidFill>
              </a:rPr>
              <a:t> </a:t>
            </a:r>
            <a:r>
              <a:rPr lang="en-US" sz="3200" dirty="0" err="1" smtClean="0">
                <a:solidFill>
                  <a:srgbClr val="FF0000"/>
                </a:solidFill>
              </a:rPr>
              <a:t>xứng</a:t>
            </a:r>
            <a:r>
              <a:rPr lang="en-US" sz="3200" dirty="0" smtClean="0">
                <a:solidFill>
                  <a:srgbClr val="FF0000"/>
                </a:solidFill>
              </a:rPr>
              <a:t> </a:t>
            </a:r>
            <a:r>
              <a:rPr lang="en-US" sz="3200" dirty="0" err="1" smtClean="0">
                <a:solidFill>
                  <a:srgbClr val="FF0000"/>
                </a:solidFill>
              </a:rPr>
              <a:t>của</a:t>
            </a:r>
            <a:r>
              <a:rPr lang="en-US" sz="3200" dirty="0" smtClean="0">
                <a:solidFill>
                  <a:srgbClr val="FF0000"/>
                </a:solidFill>
              </a:rPr>
              <a:t> </a:t>
            </a:r>
            <a:r>
              <a:rPr lang="en-US" sz="3200" dirty="0" err="1" smtClean="0">
                <a:solidFill>
                  <a:srgbClr val="FF0000"/>
                </a:solidFill>
              </a:rPr>
              <a:t>hình</a:t>
            </a:r>
            <a:r>
              <a:rPr lang="en-US" sz="3200" dirty="0" smtClean="0">
                <a:solidFill>
                  <a:srgbClr val="FF0000"/>
                </a:solidFill>
              </a:rPr>
              <a:t> </a:t>
            </a:r>
            <a:r>
              <a:rPr lang="en-US" sz="3200" dirty="0" err="1" smtClean="0">
                <a:solidFill>
                  <a:srgbClr val="FF0000"/>
                </a:solidFill>
              </a:rPr>
              <a:t>tròn</a:t>
            </a:r>
            <a:r>
              <a:rPr lang="en-US" sz="3200" dirty="0" smtClean="0">
                <a:solidFill>
                  <a:srgbClr val="FF0000"/>
                </a:solidFill>
              </a:rPr>
              <a:t>.</a:t>
            </a:r>
          </a:p>
          <a:p>
            <a:pPr marL="285750" indent="-285750">
              <a:buFontTx/>
              <a:buChar char="-"/>
            </a:pPr>
            <a:r>
              <a:rPr lang="en-US" sz="3200" dirty="0" err="1" smtClean="0">
                <a:solidFill>
                  <a:srgbClr val="FF0000"/>
                </a:solidFill>
              </a:rPr>
              <a:t>Mỗi</a:t>
            </a:r>
            <a:r>
              <a:rPr lang="en-US" sz="3200" dirty="0" smtClean="0">
                <a:solidFill>
                  <a:srgbClr val="FF0000"/>
                </a:solidFill>
              </a:rPr>
              <a:t> </a:t>
            </a:r>
            <a:r>
              <a:rPr lang="en-US" sz="3200" dirty="0" err="1" smtClean="0">
                <a:solidFill>
                  <a:srgbClr val="FF0000"/>
                </a:solidFill>
              </a:rPr>
              <a:t>đường</a:t>
            </a:r>
            <a:r>
              <a:rPr lang="en-US" sz="3200" dirty="0" smtClean="0">
                <a:solidFill>
                  <a:srgbClr val="FF0000"/>
                </a:solidFill>
              </a:rPr>
              <a:t> </a:t>
            </a:r>
            <a:r>
              <a:rPr lang="en-US" sz="3200" dirty="0" err="1" smtClean="0">
                <a:solidFill>
                  <a:srgbClr val="FF0000"/>
                </a:solidFill>
              </a:rPr>
              <a:t>chéo</a:t>
            </a:r>
            <a:r>
              <a:rPr lang="en-US" sz="3200" dirty="0" smtClean="0">
                <a:solidFill>
                  <a:srgbClr val="FF0000"/>
                </a:solidFill>
              </a:rPr>
              <a:t> </a:t>
            </a:r>
            <a:r>
              <a:rPr lang="en-US" sz="3200" dirty="0" err="1" smtClean="0">
                <a:solidFill>
                  <a:srgbClr val="FF0000"/>
                </a:solidFill>
              </a:rPr>
              <a:t>là</a:t>
            </a:r>
            <a:r>
              <a:rPr lang="en-US" sz="3200" dirty="0" smtClean="0">
                <a:solidFill>
                  <a:srgbClr val="FF0000"/>
                </a:solidFill>
              </a:rPr>
              <a:t> </a:t>
            </a:r>
            <a:r>
              <a:rPr lang="en-US" sz="3200" dirty="0" err="1" smtClean="0">
                <a:solidFill>
                  <a:srgbClr val="FF0000"/>
                </a:solidFill>
              </a:rPr>
              <a:t>một</a:t>
            </a:r>
            <a:r>
              <a:rPr lang="en-US" sz="3200" dirty="0" smtClean="0">
                <a:solidFill>
                  <a:srgbClr val="FF0000"/>
                </a:solidFill>
              </a:rPr>
              <a:t> </a:t>
            </a:r>
            <a:r>
              <a:rPr lang="en-US" sz="3200" dirty="0" err="1" smtClean="0">
                <a:solidFill>
                  <a:srgbClr val="FF0000"/>
                </a:solidFill>
              </a:rPr>
              <a:t>trục</a:t>
            </a:r>
            <a:r>
              <a:rPr lang="en-US" sz="3200" dirty="0" smtClean="0">
                <a:solidFill>
                  <a:srgbClr val="FF0000"/>
                </a:solidFill>
              </a:rPr>
              <a:t> </a:t>
            </a:r>
            <a:r>
              <a:rPr lang="en-US" sz="3200" dirty="0" err="1" smtClean="0">
                <a:solidFill>
                  <a:srgbClr val="FF0000"/>
                </a:solidFill>
              </a:rPr>
              <a:t>đối</a:t>
            </a:r>
            <a:r>
              <a:rPr lang="en-US" sz="3200" dirty="0" smtClean="0">
                <a:solidFill>
                  <a:srgbClr val="FF0000"/>
                </a:solidFill>
              </a:rPr>
              <a:t> </a:t>
            </a:r>
            <a:r>
              <a:rPr lang="en-US" sz="3200" dirty="0" err="1" smtClean="0">
                <a:solidFill>
                  <a:srgbClr val="FF0000"/>
                </a:solidFill>
              </a:rPr>
              <a:t>xứng</a:t>
            </a:r>
            <a:r>
              <a:rPr lang="en-US" sz="3200" dirty="0" smtClean="0">
                <a:solidFill>
                  <a:srgbClr val="FF0000"/>
                </a:solidFill>
              </a:rPr>
              <a:t> </a:t>
            </a:r>
            <a:r>
              <a:rPr lang="en-US" sz="3200" dirty="0" err="1" smtClean="0">
                <a:solidFill>
                  <a:srgbClr val="FF0000"/>
                </a:solidFill>
              </a:rPr>
              <a:t>của</a:t>
            </a:r>
            <a:r>
              <a:rPr lang="en-US" sz="3200" dirty="0" smtClean="0">
                <a:solidFill>
                  <a:srgbClr val="FF0000"/>
                </a:solidFill>
              </a:rPr>
              <a:t> </a:t>
            </a:r>
            <a:r>
              <a:rPr lang="en-US" sz="3200" dirty="0" err="1" smtClean="0">
                <a:solidFill>
                  <a:srgbClr val="FF0000"/>
                </a:solidFill>
              </a:rPr>
              <a:t>hình</a:t>
            </a:r>
            <a:r>
              <a:rPr lang="en-US" sz="3200" dirty="0" smtClean="0">
                <a:solidFill>
                  <a:srgbClr val="FF0000"/>
                </a:solidFill>
              </a:rPr>
              <a:t> </a:t>
            </a:r>
            <a:r>
              <a:rPr lang="en-US" sz="3200" dirty="0" err="1" smtClean="0">
                <a:solidFill>
                  <a:srgbClr val="FF0000"/>
                </a:solidFill>
              </a:rPr>
              <a:t>thoi</a:t>
            </a:r>
            <a:r>
              <a:rPr lang="en-US" sz="3200" dirty="0" smtClean="0">
                <a:solidFill>
                  <a:srgbClr val="FF0000"/>
                </a:solidFill>
              </a:rPr>
              <a:t>.</a:t>
            </a:r>
          </a:p>
          <a:p>
            <a:pPr marL="285750" indent="-285750">
              <a:buFontTx/>
              <a:buChar char="-"/>
            </a:pPr>
            <a:r>
              <a:rPr lang="en-US" sz="3200" dirty="0" err="1" smtClean="0">
                <a:solidFill>
                  <a:srgbClr val="FF0000"/>
                </a:solidFill>
              </a:rPr>
              <a:t>Mỗi</a:t>
            </a:r>
            <a:r>
              <a:rPr lang="en-US" sz="3200" dirty="0" smtClean="0">
                <a:solidFill>
                  <a:srgbClr val="FF0000"/>
                </a:solidFill>
              </a:rPr>
              <a:t> </a:t>
            </a:r>
            <a:r>
              <a:rPr lang="en-US" sz="3200" dirty="0" err="1" smtClean="0">
                <a:solidFill>
                  <a:srgbClr val="FF0000"/>
                </a:solidFill>
              </a:rPr>
              <a:t>đường</a:t>
            </a:r>
            <a:r>
              <a:rPr lang="en-US" sz="3200" dirty="0" smtClean="0">
                <a:solidFill>
                  <a:srgbClr val="FF0000"/>
                </a:solidFill>
              </a:rPr>
              <a:t> </a:t>
            </a:r>
            <a:r>
              <a:rPr lang="en-US" sz="3200" dirty="0" err="1" smtClean="0">
                <a:solidFill>
                  <a:srgbClr val="FF0000"/>
                </a:solidFill>
              </a:rPr>
              <a:t>thẳng</a:t>
            </a:r>
            <a:r>
              <a:rPr lang="en-US" sz="3200" dirty="0" smtClean="0">
                <a:solidFill>
                  <a:srgbClr val="FF0000"/>
                </a:solidFill>
              </a:rPr>
              <a:t> </a:t>
            </a:r>
            <a:r>
              <a:rPr lang="en-US" sz="3200" dirty="0" err="1" smtClean="0">
                <a:solidFill>
                  <a:srgbClr val="FF0000"/>
                </a:solidFill>
              </a:rPr>
              <a:t>đi</a:t>
            </a:r>
            <a:r>
              <a:rPr lang="en-US" sz="3200" dirty="0" smtClean="0">
                <a:solidFill>
                  <a:srgbClr val="FF0000"/>
                </a:solidFill>
              </a:rPr>
              <a:t> qua </a:t>
            </a:r>
            <a:r>
              <a:rPr lang="en-US" sz="3200" dirty="0" err="1" smtClean="0">
                <a:solidFill>
                  <a:srgbClr val="FF0000"/>
                </a:solidFill>
              </a:rPr>
              <a:t>trung</a:t>
            </a:r>
            <a:r>
              <a:rPr lang="en-US" sz="3200" dirty="0" smtClean="0">
                <a:solidFill>
                  <a:srgbClr val="FF0000"/>
                </a:solidFill>
              </a:rPr>
              <a:t> </a:t>
            </a:r>
            <a:r>
              <a:rPr lang="en-US" sz="3200" dirty="0" err="1" smtClean="0">
                <a:solidFill>
                  <a:srgbClr val="FF0000"/>
                </a:solidFill>
              </a:rPr>
              <a:t>điểm</a:t>
            </a:r>
            <a:r>
              <a:rPr lang="en-US" sz="3200" dirty="0" smtClean="0">
                <a:solidFill>
                  <a:srgbClr val="FF0000"/>
                </a:solidFill>
              </a:rPr>
              <a:t> </a:t>
            </a:r>
            <a:r>
              <a:rPr lang="en-US" sz="3200" dirty="0" err="1" smtClean="0">
                <a:solidFill>
                  <a:srgbClr val="FF0000"/>
                </a:solidFill>
              </a:rPr>
              <a:t>hai</a:t>
            </a:r>
            <a:r>
              <a:rPr lang="en-US" sz="3200" dirty="0" smtClean="0">
                <a:solidFill>
                  <a:srgbClr val="FF0000"/>
                </a:solidFill>
              </a:rPr>
              <a:t> </a:t>
            </a:r>
            <a:r>
              <a:rPr lang="en-US" sz="3200" dirty="0" err="1" smtClean="0">
                <a:solidFill>
                  <a:srgbClr val="FF0000"/>
                </a:solidFill>
              </a:rPr>
              <a:t>cạnh</a:t>
            </a:r>
            <a:r>
              <a:rPr lang="en-US" sz="3200" dirty="0" smtClean="0">
                <a:solidFill>
                  <a:srgbClr val="FF0000"/>
                </a:solidFill>
              </a:rPr>
              <a:t> </a:t>
            </a:r>
            <a:r>
              <a:rPr lang="en-US" sz="3200" dirty="0" err="1" smtClean="0">
                <a:solidFill>
                  <a:srgbClr val="FF0000"/>
                </a:solidFill>
              </a:rPr>
              <a:t>đối</a:t>
            </a:r>
            <a:r>
              <a:rPr lang="en-US" sz="3200" dirty="0" smtClean="0">
                <a:solidFill>
                  <a:srgbClr val="FF0000"/>
                </a:solidFill>
              </a:rPr>
              <a:t> </a:t>
            </a:r>
            <a:r>
              <a:rPr lang="en-US" sz="3200" dirty="0" err="1" smtClean="0">
                <a:solidFill>
                  <a:srgbClr val="FF0000"/>
                </a:solidFill>
              </a:rPr>
              <a:t>diện</a:t>
            </a:r>
            <a:r>
              <a:rPr lang="en-US" sz="3200" dirty="0" smtClean="0">
                <a:solidFill>
                  <a:srgbClr val="FF0000"/>
                </a:solidFill>
              </a:rPr>
              <a:t> </a:t>
            </a:r>
            <a:r>
              <a:rPr lang="en-US" sz="3200" dirty="0" err="1" smtClean="0">
                <a:solidFill>
                  <a:srgbClr val="FF0000"/>
                </a:solidFill>
              </a:rPr>
              <a:t>là</a:t>
            </a:r>
            <a:r>
              <a:rPr lang="en-US" sz="3200" dirty="0" smtClean="0">
                <a:solidFill>
                  <a:srgbClr val="FF0000"/>
                </a:solidFill>
              </a:rPr>
              <a:t> </a:t>
            </a:r>
            <a:r>
              <a:rPr lang="en-US" sz="3200" dirty="0" err="1" smtClean="0">
                <a:solidFill>
                  <a:srgbClr val="FF0000"/>
                </a:solidFill>
              </a:rPr>
              <a:t>một</a:t>
            </a:r>
            <a:r>
              <a:rPr lang="en-US" sz="3200" dirty="0" smtClean="0">
                <a:solidFill>
                  <a:srgbClr val="FF0000"/>
                </a:solidFill>
              </a:rPr>
              <a:t> </a:t>
            </a:r>
            <a:r>
              <a:rPr lang="en-US" sz="3200" dirty="0" err="1" smtClean="0">
                <a:solidFill>
                  <a:srgbClr val="FF0000"/>
                </a:solidFill>
              </a:rPr>
              <a:t>trục</a:t>
            </a:r>
            <a:r>
              <a:rPr lang="en-US" sz="3200" dirty="0" smtClean="0">
                <a:solidFill>
                  <a:srgbClr val="FF0000"/>
                </a:solidFill>
              </a:rPr>
              <a:t> </a:t>
            </a:r>
            <a:r>
              <a:rPr lang="en-US" sz="3200" dirty="0" err="1" smtClean="0">
                <a:solidFill>
                  <a:srgbClr val="FF0000"/>
                </a:solidFill>
              </a:rPr>
              <a:t>đối</a:t>
            </a:r>
            <a:r>
              <a:rPr lang="en-US" sz="3200" dirty="0" smtClean="0">
                <a:solidFill>
                  <a:srgbClr val="FF0000"/>
                </a:solidFill>
              </a:rPr>
              <a:t> </a:t>
            </a:r>
            <a:r>
              <a:rPr lang="en-US" sz="3200" dirty="0" err="1" smtClean="0">
                <a:solidFill>
                  <a:srgbClr val="FF0000"/>
                </a:solidFill>
              </a:rPr>
              <a:t>xứng</a:t>
            </a:r>
            <a:r>
              <a:rPr lang="en-US" sz="3200" dirty="0" smtClean="0">
                <a:solidFill>
                  <a:srgbClr val="FF0000"/>
                </a:solidFill>
              </a:rPr>
              <a:t> </a:t>
            </a:r>
            <a:r>
              <a:rPr lang="en-US" sz="3200" dirty="0" err="1" smtClean="0">
                <a:solidFill>
                  <a:srgbClr val="FF0000"/>
                </a:solidFill>
              </a:rPr>
              <a:t>của</a:t>
            </a:r>
            <a:r>
              <a:rPr lang="en-US" sz="3200" dirty="0" smtClean="0">
                <a:solidFill>
                  <a:srgbClr val="FF0000"/>
                </a:solidFill>
              </a:rPr>
              <a:t> </a:t>
            </a:r>
            <a:r>
              <a:rPr lang="en-US" sz="3200" dirty="0" err="1" smtClean="0">
                <a:solidFill>
                  <a:srgbClr val="FF0000"/>
                </a:solidFill>
              </a:rPr>
              <a:t>hình</a:t>
            </a:r>
            <a:r>
              <a:rPr lang="en-US" sz="3200" dirty="0" smtClean="0">
                <a:solidFill>
                  <a:srgbClr val="FF0000"/>
                </a:solidFill>
              </a:rPr>
              <a:t> </a:t>
            </a:r>
            <a:r>
              <a:rPr lang="en-US" sz="3200" dirty="0" err="1" smtClean="0">
                <a:solidFill>
                  <a:srgbClr val="FF0000"/>
                </a:solidFill>
              </a:rPr>
              <a:t>chữ</a:t>
            </a:r>
            <a:r>
              <a:rPr lang="en-US" sz="3200" dirty="0" smtClean="0">
                <a:solidFill>
                  <a:srgbClr val="FF0000"/>
                </a:solidFill>
              </a:rPr>
              <a:t> </a:t>
            </a:r>
            <a:r>
              <a:rPr lang="en-US" sz="3200" dirty="0" err="1" smtClean="0">
                <a:solidFill>
                  <a:srgbClr val="FF0000"/>
                </a:solidFill>
              </a:rPr>
              <a:t>nhật</a:t>
            </a:r>
            <a:r>
              <a:rPr lang="en-US" sz="3200" dirty="0" smtClean="0">
                <a:solidFill>
                  <a:srgbClr val="FF0000"/>
                </a:solidFill>
              </a:rPr>
              <a:t>.</a:t>
            </a:r>
            <a:endParaRPr lang="en-US" sz="3200" dirty="0">
              <a:solidFill>
                <a:srgbClr val="FF0000"/>
              </a:solidFill>
            </a:endParaRPr>
          </a:p>
        </p:txBody>
      </p:sp>
      <p:sp>
        <p:nvSpPr>
          <p:cNvPr id="6" name="TextBox 5"/>
          <p:cNvSpPr txBox="1"/>
          <p:nvPr/>
        </p:nvSpPr>
        <p:spPr>
          <a:xfrm>
            <a:off x="552450" y="3790340"/>
            <a:ext cx="4419600" cy="584775"/>
          </a:xfrm>
          <a:prstGeom prst="rect">
            <a:avLst/>
          </a:prstGeom>
          <a:noFill/>
        </p:spPr>
        <p:txBody>
          <a:bodyPr wrap="square" rtlCol="0">
            <a:spAutoFit/>
          </a:bodyPr>
          <a:lstStyle/>
          <a:p>
            <a:r>
              <a:rPr lang="en-US" sz="3200" b="1" dirty="0" err="1" smtClean="0">
                <a:solidFill>
                  <a:srgbClr val="00B050"/>
                </a:solidFill>
              </a:rPr>
              <a:t>Thực</a:t>
            </a:r>
            <a:r>
              <a:rPr lang="en-US" sz="3200" b="1" dirty="0" smtClean="0">
                <a:solidFill>
                  <a:srgbClr val="00B050"/>
                </a:solidFill>
              </a:rPr>
              <a:t> </a:t>
            </a:r>
            <a:r>
              <a:rPr lang="en-US" sz="3200" b="1" dirty="0" err="1" smtClean="0">
                <a:solidFill>
                  <a:srgbClr val="00B050"/>
                </a:solidFill>
              </a:rPr>
              <a:t>hành</a:t>
            </a:r>
            <a:r>
              <a:rPr lang="en-US" sz="3200" b="1" dirty="0" smtClean="0">
                <a:solidFill>
                  <a:srgbClr val="00B050"/>
                </a:solidFill>
              </a:rPr>
              <a:t> 1</a:t>
            </a:r>
            <a:endParaRPr lang="en-US" sz="3200" b="1" dirty="0">
              <a:solidFill>
                <a:srgbClr val="00B050"/>
              </a:solidFill>
            </a:endParaRPr>
          </a:p>
        </p:txBody>
      </p:sp>
      <p:sp>
        <p:nvSpPr>
          <p:cNvPr id="7" name="Content Placeholder 2"/>
          <p:cNvSpPr>
            <a:spLocks noGrp="1"/>
          </p:cNvSpPr>
          <p:nvPr>
            <p:ph idx="1"/>
          </p:nvPr>
        </p:nvSpPr>
        <p:spPr>
          <a:xfrm>
            <a:off x="381000" y="4343400"/>
            <a:ext cx="11430000" cy="2209800"/>
          </a:xfrm>
        </p:spPr>
        <p:txBody>
          <a:bodyPr>
            <a:noAutofit/>
          </a:bodyPr>
          <a:lstStyle/>
          <a:p>
            <a:pPr marL="514350" indent="-514350">
              <a:buAutoNum type="arabicPeriod"/>
            </a:pPr>
            <a:r>
              <a:rPr lang="en-US" sz="3200" dirty="0" err="1">
                <a:solidFill>
                  <a:schemeClr val="accent5">
                    <a:lumMod val="75000"/>
                  </a:schemeClr>
                </a:solidFill>
                <a:latin typeface="Times New Roman" panose="02020603050405020304" pitchFamily="18" charset="0"/>
                <a:cs typeface="Times New Roman" panose="02020603050405020304" pitchFamily="18" charset="0"/>
              </a:rPr>
              <a:t>Bằng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cách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gấp</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giấy</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em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hãy</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tìm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trục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đối</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xứng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đoạn</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thẳng</a:t>
            </a: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a:p>
            <a:pPr marL="514350" indent="-514350">
              <a:buAutoNum type="arabicPeriod"/>
            </a:pPr>
            <a:r>
              <a:rPr lang="en-US" sz="3200" dirty="0" err="1">
                <a:solidFill>
                  <a:schemeClr val="accent5">
                    <a:lumMod val="75000"/>
                  </a:schemeClr>
                </a:solidFill>
                <a:latin typeface="Times New Roman" panose="02020603050405020304" pitchFamily="18" charset="0"/>
                <a:cs typeface="Times New Roman" panose="02020603050405020304" pitchFamily="18" charset="0"/>
              </a:rPr>
              <a:t>Làm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tương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tự</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như</a:t>
            </a:r>
            <a:r>
              <a:rPr lang="en-US" sz="3200" dirty="0">
                <a:solidFill>
                  <a:schemeClr val="accent5">
                    <a:lumMod val="75000"/>
                  </a:schemeClr>
                </a:solidFill>
                <a:latin typeface="Times New Roman" panose="02020603050405020304" pitchFamily="18" charset="0"/>
                <a:cs typeface="Times New Roman" panose="02020603050405020304" pitchFamily="18" charset="0"/>
              </a:rPr>
              <a:t> HĐ 6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với</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tam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giác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đều</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vuông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lục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giác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đều</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Em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hãy</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chỉ</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ra</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trục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đối</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xứng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mỗi</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trên</a:t>
            </a:r>
            <a:r>
              <a:rPr lang="en-US" sz="3200" dirty="0">
                <a:solidFill>
                  <a:schemeClr val="accent5">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70690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95450"/>
            <a:ext cx="9601200" cy="4191000"/>
          </a:xfrm>
          <a:prstGeom prst="rect">
            <a:avLst/>
          </a:prstGeom>
        </p:spPr>
      </p:pic>
      <p:sp>
        <p:nvSpPr>
          <p:cNvPr id="7" name="TextBox 6"/>
          <p:cNvSpPr txBox="1"/>
          <p:nvPr/>
        </p:nvSpPr>
        <p:spPr>
          <a:xfrm>
            <a:off x="1524000" y="609600"/>
            <a:ext cx="3886200" cy="584775"/>
          </a:xfrm>
          <a:prstGeom prst="rect">
            <a:avLst/>
          </a:prstGeom>
          <a:noFill/>
        </p:spPr>
        <p:txBody>
          <a:bodyPr wrap="square" rtlCol="0">
            <a:spAutoFit/>
          </a:bodyPr>
          <a:lstStyle/>
          <a:p>
            <a:r>
              <a:rPr lang="en-US" sz="3200" b="1" dirty="0" err="1" smtClean="0">
                <a:solidFill>
                  <a:srgbClr val="FF0000"/>
                </a:solidFill>
              </a:rPr>
              <a:t>Tranh</a:t>
            </a:r>
            <a:r>
              <a:rPr lang="en-US" sz="3200" b="1" dirty="0" smtClean="0">
                <a:solidFill>
                  <a:srgbClr val="FF0000"/>
                </a:solidFill>
              </a:rPr>
              <a:t> </a:t>
            </a:r>
            <a:r>
              <a:rPr lang="en-US" sz="3200" b="1" dirty="0" err="1" smtClean="0">
                <a:solidFill>
                  <a:srgbClr val="FF0000"/>
                </a:solidFill>
              </a:rPr>
              <a:t>luận</a:t>
            </a:r>
            <a:r>
              <a:rPr lang="en-US" sz="3200" b="1" dirty="0" smtClean="0">
                <a:solidFill>
                  <a:srgbClr val="FF0000"/>
                </a:solidFill>
              </a:rPr>
              <a:t> 1</a:t>
            </a:r>
            <a:endParaRPr lang="en-US" sz="3200" b="1" dirty="0">
              <a:solidFill>
                <a:srgbClr val="FF0000"/>
              </a:solidFill>
            </a:endParaRPr>
          </a:p>
        </p:txBody>
      </p:sp>
      <p:sp>
        <p:nvSpPr>
          <p:cNvPr id="8" name="Rectangle 7"/>
          <p:cNvSpPr/>
          <p:nvPr/>
        </p:nvSpPr>
        <p:spPr>
          <a:xfrm>
            <a:off x="10515600" y="4419600"/>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rgbClr val="FF0000"/>
                </a:solidFill>
              </a:rPr>
              <a:t>4</a:t>
            </a:r>
            <a:endParaRPr lang="en-US" dirty="0">
              <a:solidFill>
                <a:srgbClr val="FF0000"/>
              </a:solidFill>
            </a:endParaRPr>
          </a:p>
        </p:txBody>
      </p:sp>
      <p:sp>
        <p:nvSpPr>
          <p:cNvPr id="9" name="Oval 8"/>
          <p:cNvSpPr/>
          <p:nvPr/>
        </p:nvSpPr>
        <p:spPr>
          <a:xfrm>
            <a:off x="10525125" y="5105400"/>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Vô</a:t>
            </a:r>
            <a:r>
              <a:rPr lang="en-US" dirty="0" smtClean="0">
                <a:solidFill>
                  <a:srgbClr val="FF0000"/>
                </a:solidFill>
              </a:rPr>
              <a:t> </a:t>
            </a:r>
            <a:r>
              <a:rPr lang="en-US" dirty="0" err="1" smtClean="0">
                <a:solidFill>
                  <a:srgbClr val="FF0000"/>
                </a:solidFill>
              </a:rPr>
              <a:t>số</a:t>
            </a:r>
            <a:endParaRPr lang="en-US" dirty="0">
              <a:solidFill>
                <a:srgbClr val="FF0000"/>
              </a:solidFill>
            </a:endParaRPr>
          </a:p>
        </p:txBody>
      </p:sp>
      <p:grpSp>
        <p:nvGrpSpPr>
          <p:cNvPr id="16" name="Group 15"/>
          <p:cNvGrpSpPr/>
          <p:nvPr/>
        </p:nvGrpSpPr>
        <p:grpSpPr>
          <a:xfrm>
            <a:off x="457200" y="152400"/>
            <a:ext cx="2057400" cy="2286000"/>
            <a:chOff x="457200" y="152400"/>
            <a:chExt cx="2057400" cy="2286000"/>
          </a:xfrm>
        </p:grpSpPr>
        <p:sp>
          <p:nvSpPr>
            <p:cNvPr id="10" name="Rectangle 9"/>
            <p:cNvSpPr/>
            <p:nvPr/>
          </p:nvSpPr>
          <p:spPr>
            <a:xfrm>
              <a:off x="457200" y="381000"/>
              <a:ext cx="2057400" cy="2286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6775" y="152400"/>
              <a:ext cx="228600" cy="2286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6775" y="355312"/>
              <a:ext cx="279975" cy="2799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0210800" y="4114800"/>
            <a:ext cx="1905000" cy="2590799"/>
            <a:chOff x="10210800" y="4114800"/>
            <a:chExt cx="1905000" cy="2590799"/>
          </a:xfrm>
        </p:grpSpPr>
        <p:sp>
          <p:nvSpPr>
            <p:cNvPr id="12" name="Rectangle 11"/>
            <p:cNvSpPr/>
            <p:nvPr/>
          </p:nvSpPr>
          <p:spPr>
            <a:xfrm>
              <a:off x="11553825" y="4114800"/>
              <a:ext cx="257176" cy="25907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10800" y="6172200"/>
              <a:ext cx="1905000" cy="2286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531026" y="6146512"/>
              <a:ext cx="279975" cy="2799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287411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34"/>
          <p:cNvPicPr/>
          <p:nvPr/>
        </p:nvPicPr>
        <p:blipFill>
          <a:blip r:embed="rId2"/>
          <a:stretch/>
        </p:blipFill>
        <p:spPr>
          <a:xfrm>
            <a:off x="1143000" y="4476750"/>
            <a:ext cx="1752600" cy="1932941"/>
          </a:xfrm>
          <a:prstGeom prst="rect">
            <a:avLst/>
          </a:prstGeom>
        </p:spPr>
      </p:pic>
      <p:pic>
        <p:nvPicPr>
          <p:cNvPr id="5" name="Shape 1436"/>
          <p:cNvPicPr/>
          <p:nvPr/>
        </p:nvPicPr>
        <p:blipFill>
          <a:blip r:embed="rId3"/>
          <a:stretch/>
        </p:blipFill>
        <p:spPr>
          <a:xfrm>
            <a:off x="4019550" y="4648200"/>
            <a:ext cx="1600200" cy="1661160"/>
          </a:xfrm>
          <a:prstGeom prst="rect">
            <a:avLst/>
          </a:prstGeom>
        </p:spPr>
      </p:pic>
      <p:pic>
        <p:nvPicPr>
          <p:cNvPr id="6" name="Shape 1438"/>
          <p:cNvPicPr/>
          <p:nvPr/>
        </p:nvPicPr>
        <p:blipFill>
          <a:blip r:embed="rId4"/>
          <a:stretch/>
        </p:blipFill>
        <p:spPr>
          <a:xfrm>
            <a:off x="6934200" y="4648200"/>
            <a:ext cx="1143000" cy="1932941"/>
          </a:xfrm>
          <a:prstGeom prst="rect">
            <a:avLst/>
          </a:prstGeom>
        </p:spPr>
      </p:pic>
      <p:pic>
        <p:nvPicPr>
          <p:cNvPr id="7" name="Shape 1440"/>
          <p:cNvPicPr/>
          <p:nvPr/>
        </p:nvPicPr>
        <p:blipFill>
          <a:blip r:embed="rId5"/>
          <a:stretch/>
        </p:blipFill>
        <p:spPr>
          <a:xfrm>
            <a:off x="9601200" y="4648200"/>
            <a:ext cx="1447800" cy="1557018"/>
          </a:xfrm>
          <a:prstGeom prst="rect">
            <a:avLst/>
          </a:prstGeom>
        </p:spPr>
      </p:pic>
      <p:sp>
        <p:nvSpPr>
          <p:cNvPr id="3" name="TextBox 2"/>
          <p:cNvSpPr txBox="1"/>
          <p:nvPr/>
        </p:nvSpPr>
        <p:spPr>
          <a:xfrm>
            <a:off x="1143000" y="657880"/>
            <a:ext cx="8534400" cy="523220"/>
          </a:xfrm>
          <a:prstGeom prst="rect">
            <a:avLst/>
          </a:prstGeom>
          <a:noFill/>
        </p:spPr>
        <p:txBody>
          <a:bodyPr wrap="square" rtlCol="0">
            <a:spAutoFit/>
          </a:bodyPr>
          <a:lstStyle/>
          <a:p>
            <a:r>
              <a:rPr lang="en-US" sz="2800" b="1" dirty="0" err="1" smtClean="0">
                <a:latin typeface="Tahoma" panose="020B0604030504040204" pitchFamily="34" charset="0"/>
                <a:ea typeface="Tahoma" panose="020B0604030504040204" pitchFamily="34" charset="0"/>
                <a:cs typeface="Tahoma" panose="020B0604030504040204" pitchFamily="34" charset="0"/>
              </a:rPr>
              <a:t>Ứng</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dụng</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tính</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đối</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xứng</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để</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cắt</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chữ</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bằng</a:t>
            </a:r>
            <a:r>
              <a:rPr lang="en-US" sz="2800" b="1" dirty="0" smtClean="0">
                <a:latin typeface="Tahoma" panose="020B0604030504040204" pitchFamily="34" charset="0"/>
                <a:ea typeface="Tahoma" panose="020B0604030504040204" pitchFamily="34" charset="0"/>
                <a:cs typeface="Tahoma" panose="020B0604030504040204" pitchFamily="34" charset="0"/>
              </a:rPr>
              <a:t> </a:t>
            </a:r>
            <a:r>
              <a:rPr lang="en-US" sz="2800" b="1" dirty="0" err="1" smtClean="0">
                <a:latin typeface="Tahoma" panose="020B0604030504040204" pitchFamily="34" charset="0"/>
                <a:ea typeface="Tahoma" panose="020B0604030504040204" pitchFamily="34" charset="0"/>
                <a:cs typeface="Tahoma" panose="020B0604030504040204" pitchFamily="34" charset="0"/>
              </a:rPr>
              <a:t>giấy</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381000" y="685799"/>
            <a:ext cx="11430000" cy="3657601"/>
            <a:chOff x="381000" y="685799"/>
            <a:chExt cx="11430000" cy="3657601"/>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5555" t="25960" r="52001" b="57499"/>
            <a:stretch/>
          </p:blipFill>
          <p:spPr>
            <a:xfrm rot="5400000">
              <a:off x="380999" y="685800"/>
              <a:ext cx="762001" cy="76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ounded Rectangle 8"/>
            <p:cNvSpPr/>
            <p:nvPr/>
          </p:nvSpPr>
          <p:spPr>
            <a:xfrm>
              <a:off x="533400" y="1295400"/>
              <a:ext cx="11277600" cy="304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cái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trục</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đối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xứng</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gấp</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đôi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tờ</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giấy</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trục</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đối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xứng</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ấy</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chỉ</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nửa</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cái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nhận</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cái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mở</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giấy</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ra.</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làm</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mẫu</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em</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hãy</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dẫn</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sau</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(H.5.4):</a:t>
              </a:r>
            </a:p>
            <a:p>
              <a:pPr marL="342900" indent="-342900">
                <a:buAutoNum type="arabicPeriod"/>
              </a:pP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Chuẩn</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bị</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mảnh</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giấy</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nhật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kích</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thước</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3cm x 5cm.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Gấp</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đôi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mảnh</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giấy</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như</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5.4b.</a:t>
              </a:r>
            </a:p>
            <a:p>
              <a:pPr marL="342900" indent="-342900">
                <a:buAutoNum type="arabicPeriod"/>
              </a:pP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Vẽ</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5.4c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nét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vẽ</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sau</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mở</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ra</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 (H5.4d)</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41170501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101" t="17391" r="21376" b="3478"/>
          <a:stretch/>
        </p:blipFill>
        <p:spPr>
          <a:xfrm rot="16200000">
            <a:off x="2762953" y="-2290689"/>
            <a:ext cx="6690535" cy="11606842"/>
          </a:xfrm>
          <a:prstGeom prst="rect">
            <a:avLst/>
          </a:prstGeom>
        </p:spPr>
      </p:pic>
    </p:spTree>
    <p:extLst>
      <p:ext uri="{BB962C8B-B14F-4D97-AF65-F5344CB8AC3E}">
        <p14:creationId xmlns:p14="http://schemas.microsoft.com/office/powerpoint/2010/main" val="2277365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ppt_w</p:attrName>
                                        </p:attrNameLst>
                                      </p:cBhvr>
                                      <p:tavLst>
                                        <p:tav tm="0" fmla="#ppt_w*sin(2.5*pi*$)">
                                          <p:val>
                                            <p:fltVal val="0"/>
                                          </p:val>
                                        </p:tav>
                                        <p:tav tm="100000">
                                          <p:val>
                                            <p:fltVal val="1"/>
                                          </p:val>
                                        </p:tav>
                                      </p:tavLst>
                                    </p:anim>
                                    <p:anim calcmode="lin" valueType="num">
                                      <p:cBhvr>
                                        <p:cTn id="9" dur="12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52"/>
          <p:cNvPicPr/>
          <p:nvPr/>
        </p:nvPicPr>
        <p:blipFill>
          <a:blip r:embed="rId2"/>
          <a:stretch/>
        </p:blipFill>
        <p:spPr>
          <a:xfrm>
            <a:off x="2743200" y="2172970"/>
            <a:ext cx="1600200" cy="1066800"/>
          </a:xfrm>
          <a:prstGeom prst="rect">
            <a:avLst/>
          </a:prstGeom>
        </p:spPr>
      </p:pic>
      <p:pic>
        <p:nvPicPr>
          <p:cNvPr id="5" name="Shape 1456"/>
          <p:cNvPicPr/>
          <p:nvPr/>
        </p:nvPicPr>
        <p:blipFill>
          <a:blip r:embed="rId3"/>
          <a:stretch/>
        </p:blipFill>
        <p:spPr>
          <a:xfrm>
            <a:off x="7010400" y="1752600"/>
            <a:ext cx="1868170" cy="1365568"/>
          </a:xfrm>
          <a:prstGeom prst="rect">
            <a:avLst/>
          </a:prstGeom>
        </p:spPr>
      </p:pic>
      <p:pic>
        <p:nvPicPr>
          <p:cNvPr id="6" name="Shape 1460"/>
          <p:cNvPicPr/>
          <p:nvPr/>
        </p:nvPicPr>
        <p:blipFill>
          <a:blip r:embed="rId4"/>
          <a:stretch/>
        </p:blipFill>
        <p:spPr>
          <a:xfrm>
            <a:off x="2514600" y="3810000"/>
            <a:ext cx="6830378" cy="1563370"/>
          </a:xfrm>
          <a:prstGeom prst="rect">
            <a:avLst/>
          </a:prstGeom>
        </p:spPr>
      </p:pic>
      <p:cxnSp>
        <p:nvCxnSpPr>
          <p:cNvPr id="8" name="Straight Connector 7"/>
          <p:cNvCxnSpPr/>
          <p:nvPr/>
        </p:nvCxnSpPr>
        <p:spPr>
          <a:xfrm>
            <a:off x="3543300" y="1752600"/>
            <a:ext cx="0" cy="1752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32420" y="1520508"/>
            <a:ext cx="0" cy="23228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81800" y="2435384"/>
            <a:ext cx="304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46632" y="1592123"/>
            <a:ext cx="1171575" cy="1670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362824" y="1236246"/>
            <a:ext cx="1393508" cy="20262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57789" y="666711"/>
            <a:ext cx="9144000" cy="523220"/>
          </a:xfrm>
          <a:prstGeom prst="rect">
            <a:avLst/>
          </a:prstGeom>
          <a:noFill/>
        </p:spPr>
        <p:txBody>
          <a:bodyPr wrap="square" rtlCol="0">
            <a:spAutoFit/>
          </a:bodyPr>
          <a:lstStyle/>
          <a:p>
            <a:r>
              <a:rPr lang="en-US" sz="2800" dirty="0" err="1" smtClean="0">
                <a:latin typeface="Tahoma" panose="020B0604030504040204" pitchFamily="34" charset="0"/>
                <a:ea typeface="Tahoma" panose="020B0604030504040204" pitchFamily="34" charset="0"/>
                <a:cs typeface="Tahoma" panose="020B0604030504040204" pitchFamily="34" charset="0"/>
              </a:rPr>
              <a:t>Trong</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các</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hình</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sau</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hình</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nào</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có</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trục</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đối</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xứng</a:t>
            </a:r>
            <a:r>
              <a:rPr lang="en-US" sz="2800" dirty="0" smtClean="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a:off x="3305175" y="3620809"/>
            <a:ext cx="0" cy="19417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3239770"/>
            <a:ext cx="0" cy="27800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68628" y="3843338"/>
            <a:ext cx="1524000" cy="17954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 y="69523"/>
            <a:ext cx="4038600" cy="584775"/>
          </a:xfrm>
          <a:prstGeom prst="rect">
            <a:avLst/>
          </a:prstGeom>
          <a:noFill/>
        </p:spPr>
        <p:txBody>
          <a:bodyPr wrap="square" rtlCol="0">
            <a:spAutoFit/>
          </a:bodyPr>
          <a:lstStyle/>
          <a:p>
            <a:r>
              <a:rPr lang="en-US" sz="32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Luyện</a:t>
            </a:r>
            <a:r>
              <a:rPr lang="en-US" sz="32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tập</a:t>
            </a:r>
            <a:endParaRPr lang="en-US" sz="32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991037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par>
                                <p:cTn id="18" presetID="21"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1000"/>
                                        <p:tgtEl>
                                          <p:spTgt spid="5"/>
                                        </p:tgtEl>
                                      </p:cBhvr>
                                    </p:animEffect>
                                  </p:childTnLst>
                                </p:cTn>
                              </p:par>
                              <p:par>
                                <p:cTn id="21" presetID="21"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anim calcmode="lin" valueType="num">
                                      <p:cBhvr>
                                        <p:cTn id="65" dur="500" fill="hold"/>
                                        <p:tgtEl>
                                          <p:spTgt spid="10"/>
                                        </p:tgtEl>
                                        <p:attrNameLst>
                                          <p:attrName>ppt_x</p:attrName>
                                        </p:attrNameLst>
                                      </p:cBhvr>
                                      <p:tavLst>
                                        <p:tav tm="0">
                                          <p:val>
                                            <p:strVal val="#ppt_x"/>
                                          </p:val>
                                        </p:tav>
                                        <p:tav tm="100000">
                                          <p:val>
                                            <p:strVal val="#ppt_x"/>
                                          </p:val>
                                        </p:tav>
                                      </p:tavLst>
                                    </p:anim>
                                    <p:anim calcmode="lin" valueType="num">
                                      <p:cBhvr>
                                        <p:cTn id="6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3554" t="51200" r="12893" b="16800"/>
          <a:stretch/>
        </p:blipFill>
        <p:spPr>
          <a:xfrm>
            <a:off x="6858000" y="3826034"/>
            <a:ext cx="4672648" cy="2681411"/>
          </a:xfrm>
          <a:prstGeom prst="rect">
            <a:avLst/>
          </a:prstGeom>
        </p:spPr>
      </p:pic>
      <p:pic>
        <p:nvPicPr>
          <p:cNvPr id="4" name="Shape 1466"/>
          <p:cNvPicPr/>
          <p:nvPr/>
        </p:nvPicPr>
        <p:blipFill>
          <a:blip r:embed="rId3"/>
          <a:stretch/>
        </p:blipFill>
        <p:spPr>
          <a:xfrm>
            <a:off x="1181101" y="685800"/>
            <a:ext cx="3924300" cy="2425065"/>
          </a:xfrm>
          <a:prstGeom prst="rect">
            <a:avLst/>
          </a:prstGeom>
        </p:spPr>
      </p:pic>
      <p:pic>
        <p:nvPicPr>
          <p:cNvPr id="5" name="Shape 1470"/>
          <p:cNvPicPr/>
          <p:nvPr/>
        </p:nvPicPr>
        <p:blipFill>
          <a:blip r:embed="rId4"/>
          <a:stretch/>
        </p:blipFill>
        <p:spPr>
          <a:xfrm>
            <a:off x="6858000" y="685800"/>
            <a:ext cx="4672648" cy="2651760"/>
          </a:xfrm>
          <a:prstGeom prst="rect">
            <a:avLst/>
          </a:prstGeom>
        </p:spPr>
      </p:pic>
      <p:pic>
        <p:nvPicPr>
          <p:cNvPr id="6" name="Shape 1474"/>
          <p:cNvPicPr/>
          <p:nvPr/>
        </p:nvPicPr>
        <p:blipFill>
          <a:blip r:embed="rId5"/>
          <a:stretch/>
        </p:blipFill>
        <p:spPr>
          <a:xfrm>
            <a:off x="1181101" y="3962400"/>
            <a:ext cx="3924300" cy="2346166"/>
          </a:xfrm>
          <a:prstGeom prst="rect">
            <a:avLst/>
          </a:prstGeom>
        </p:spPr>
      </p:pic>
      <p:cxnSp>
        <p:nvCxnSpPr>
          <p:cNvPr id="9" name="Straight Connector 8"/>
          <p:cNvCxnSpPr/>
          <p:nvPr/>
        </p:nvCxnSpPr>
        <p:spPr>
          <a:xfrm>
            <a:off x="3124200" y="762000"/>
            <a:ext cx="0" cy="2483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5151111"/>
            <a:ext cx="4191000" cy="312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303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1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0"/>
            <a:ext cx="8991600" cy="1692771"/>
          </a:xfrm>
          <a:prstGeom prst="rect">
            <a:avLst/>
          </a:prstGeom>
          <a:noFill/>
        </p:spPr>
        <p:txBody>
          <a:bodyPr wrap="square" rtlCol="0">
            <a:spAutoFit/>
          </a:bodyPr>
          <a:lstStyle/>
          <a:p>
            <a:pPr algn="ctr"/>
            <a:r>
              <a:rPr lang="en-US" sz="3200" b="1" dirty="0" smtClean="0">
                <a:latin typeface="Tahoma" panose="020B0604030504040204" pitchFamily="34" charset="0"/>
                <a:ea typeface="Tahoma" panose="020B0604030504040204" pitchFamily="34" charset="0"/>
                <a:cs typeface="Tahoma" panose="020B0604030504040204" pitchFamily="34" charset="0"/>
              </a:rPr>
              <a:t>HƯỚNG DẪN VỀ NHÀ</a:t>
            </a:r>
          </a:p>
          <a:p>
            <a:pPr marL="285750" indent="-285750">
              <a:buFontTx/>
              <a:buChar char="-"/>
            </a:pPr>
            <a:r>
              <a:rPr lang="en-US" sz="2400" dirty="0" smtClean="0">
                <a:latin typeface="Tahoma" panose="020B0604030504040204" pitchFamily="34" charset="0"/>
                <a:ea typeface="Tahoma" panose="020B0604030504040204" pitchFamily="34" charset="0"/>
                <a:cs typeface="Tahoma" panose="020B0604030504040204" pitchFamily="34" charset="0"/>
              </a:rPr>
              <a:t>HỌC BÀI VÀ LÀM CÁC BÀI TẬP TRONG SÁCH GIÁO KHOA</a:t>
            </a:r>
          </a:p>
          <a:p>
            <a:pPr marL="285750" indent="-285750">
              <a:buFontTx/>
              <a:buChar char="-"/>
            </a:pPr>
            <a:r>
              <a:rPr lang="en-US" sz="2400" dirty="0" smtClean="0">
                <a:latin typeface="Tahoma" panose="020B0604030504040204" pitchFamily="34" charset="0"/>
                <a:ea typeface="Tahoma" panose="020B0604030504040204" pitchFamily="34" charset="0"/>
                <a:cs typeface="Tahoma" panose="020B0604030504040204" pitchFamily="34" charset="0"/>
              </a:rPr>
              <a:t>SƯU TẦM NHỮNG HÌNH ẢNH THỰC TẾ CÓ TRỤC ĐỐI XỨNG</a:t>
            </a:r>
          </a:p>
          <a:p>
            <a:pPr marL="285750" indent="-285750">
              <a:buFontTx/>
              <a:buChar char="-"/>
            </a:pPr>
            <a:r>
              <a:rPr lang="en-US" sz="2400" dirty="0" smtClean="0">
                <a:latin typeface="Tahoma" panose="020B0604030504040204" pitchFamily="34" charset="0"/>
                <a:ea typeface="Tahoma" panose="020B0604030504040204" pitchFamily="34" charset="0"/>
                <a:cs typeface="Tahoma" panose="020B0604030504040204" pitchFamily="34" charset="0"/>
              </a:rPr>
              <a:t>CHUẨN BỊ TRƯỚC BÀI “HÌNH CÓ TÂM ĐỐI XỨNG”</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015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1" y="-23446"/>
            <a:ext cx="8353425" cy="1133475"/>
          </a:xfrm>
          <a:prstGeom prst="rect">
            <a:avLst/>
          </a:prstGeom>
        </p:spPr>
      </p:pic>
      <p:pic>
        <p:nvPicPr>
          <p:cNvPr id="6" name="Shape 1390"/>
          <p:cNvPicPr/>
          <p:nvPr/>
        </p:nvPicPr>
        <p:blipFill>
          <a:blip r:embed="rId3"/>
          <a:stretch/>
        </p:blipFill>
        <p:spPr>
          <a:xfrm>
            <a:off x="1662113" y="1981200"/>
            <a:ext cx="8534400" cy="3581400"/>
          </a:xfrm>
          <a:prstGeom prst="rect">
            <a:avLst/>
          </a:prstGeom>
        </p:spPr>
      </p:pic>
    </p:spTree>
    <p:extLst>
      <p:ext uri="{BB962C8B-B14F-4D97-AF65-F5344CB8AC3E}">
        <p14:creationId xmlns:p14="http://schemas.microsoft.com/office/powerpoint/2010/main" val="22156575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524000" y="1110734"/>
            <a:ext cx="10248900" cy="1569660"/>
          </a:xfrm>
          <a:prstGeom prst="rect">
            <a:avLst/>
          </a:prstGeom>
          <a:solidFill>
            <a:srgbClr val="ECFEF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sz="3200" b="1" dirty="0">
                <a:solidFill>
                  <a:srgbClr val="FF0000"/>
                </a:solidFill>
                <a:latin typeface="Times New Roman" pitchFamily="18" charset="0"/>
                <a:cs typeface="Times New Roman" pitchFamily="18" charset="0"/>
              </a:rPr>
              <a:t>HĐ1: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bướm</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bên</a:t>
            </a:r>
            <a:r>
              <a:rPr lang="en-US" sz="3200" b="1" dirty="0">
                <a:solidFill>
                  <a:srgbClr val="FF0000"/>
                </a:solidFill>
                <a:latin typeface="Times New Roman" pitchFamily="18" charset="0"/>
                <a:cs typeface="Times New Roman" pitchFamily="18" charset="0"/>
              </a:rPr>
              <a:t>.</a:t>
            </a:r>
          </a:p>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bướm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7" name="Shape 1396"/>
          <p:cNvPicPr/>
          <p:nvPr/>
        </p:nvPicPr>
        <p:blipFill>
          <a:blip r:embed="rId2"/>
          <a:stretch/>
        </p:blipFill>
        <p:spPr>
          <a:xfrm>
            <a:off x="1600200" y="2743200"/>
            <a:ext cx="8763000" cy="3962400"/>
          </a:xfrm>
          <a:prstGeom prst="rect">
            <a:avLst/>
          </a:prstGeom>
        </p:spPr>
      </p:pic>
      <p:grpSp>
        <p:nvGrpSpPr>
          <p:cNvPr id="6" name="Group 5"/>
          <p:cNvGrpSpPr/>
          <p:nvPr/>
        </p:nvGrpSpPr>
        <p:grpSpPr>
          <a:xfrm>
            <a:off x="1562100" y="438329"/>
            <a:ext cx="8877300" cy="609600"/>
            <a:chOff x="1562100" y="438329"/>
            <a:chExt cx="8877300" cy="609600"/>
          </a:xfrm>
        </p:grpSpPr>
        <p:sp>
          <p:nvSpPr>
            <p:cNvPr id="5" name="Round Single Corner Rectangle 4"/>
            <p:cNvSpPr/>
            <p:nvPr/>
          </p:nvSpPr>
          <p:spPr>
            <a:xfrm>
              <a:off x="1600200" y="438329"/>
              <a:ext cx="8839200" cy="609600"/>
            </a:xfrm>
            <a:prstGeom prst="round1Rect">
              <a:avLst>
                <a:gd name="adj" fmla="val 4479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ingle Corner Rectangle 2"/>
            <p:cNvSpPr/>
            <p:nvPr/>
          </p:nvSpPr>
          <p:spPr>
            <a:xfrm>
              <a:off x="1562100" y="438329"/>
              <a:ext cx="8648700" cy="609600"/>
            </a:xfrm>
            <a:prstGeom prst="round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t>1. HÌNH CÓ TRỤC ĐỐI XỨNG TRONG THỰC TẾ</a:t>
              </a:r>
              <a:endParaRPr lang="en-US" sz="2800" b="1" dirty="0"/>
            </a:p>
          </p:txBody>
        </p:sp>
      </p:grpSp>
    </p:spTree>
    <p:extLst>
      <p:ext uri="{BB962C8B-B14F-4D97-AF65-F5344CB8AC3E}">
        <p14:creationId xmlns:p14="http://schemas.microsoft.com/office/powerpoint/2010/main" val="2418403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533400"/>
            <a:ext cx="10744200" cy="32766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0" y="762000"/>
            <a:ext cx="9525000" cy="1006763"/>
          </a:xfrm>
        </p:spPr>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HĐ2: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tròn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cắt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vẽ</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tròn</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4" name="Shape 1398"/>
          <p:cNvPicPr>
            <a:picLocks noGrp="1"/>
          </p:cNvPicPr>
          <p:nvPr>
            <p:ph idx="1"/>
          </p:nvPr>
        </p:nvPicPr>
        <p:blipFill>
          <a:blip r:embed="rId2"/>
          <a:stretch/>
        </p:blipFill>
        <p:spPr>
          <a:xfrm>
            <a:off x="3200400" y="3891052"/>
            <a:ext cx="2971800" cy="2932401"/>
          </a:xfrm>
          <a:prstGeom prst="rect">
            <a:avLst/>
          </a:prstGeom>
        </p:spPr>
      </p:pic>
      <p:sp>
        <p:nvSpPr>
          <p:cNvPr id="6" name="Rectangle 5"/>
          <p:cNvSpPr/>
          <p:nvPr/>
        </p:nvSpPr>
        <p:spPr>
          <a:xfrm>
            <a:off x="1143000" y="1933981"/>
            <a:ext cx="8572500" cy="1077218"/>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Gấp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đôi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thẳng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qua </a:t>
            </a:r>
            <a:r>
              <a:rPr lang="en-US" sz="3200" b="1" dirty="0" err="1">
                <a:solidFill>
                  <a:srgbClr val="FF0000"/>
                </a:solidFill>
                <a:latin typeface="Times New Roman" panose="02020603050405020304" pitchFamily="18" charset="0"/>
                <a:cs typeface="Times New Roman" panose="02020603050405020304" pitchFamily="18" charset="0"/>
              </a:rPr>
              <a:t>tâm</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endParaRPr>
          </a:p>
        </p:txBody>
      </p:sp>
      <p:sp>
        <p:nvSpPr>
          <p:cNvPr id="7" name="Rectangle 6"/>
          <p:cNvSpPr/>
          <p:nvPr/>
        </p:nvSpPr>
        <p:spPr>
          <a:xfrm>
            <a:off x="1143000" y="2813834"/>
            <a:ext cx="8801100"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nửa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gấp</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endParaRPr>
          </a:p>
        </p:txBody>
      </p:sp>
    </p:spTree>
    <p:extLst>
      <p:ext uri="{BB962C8B-B14F-4D97-AF65-F5344CB8AC3E}">
        <p14:creationId xmlns:p14="http://schemas.microsoft.com/office/powerpoint/2010/main" val="313740945"/>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ircle(in)">
                                      <p:cBhvr>
                                        <p:cTn id="2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76250" y="381000"/>
            <a:ext cx="11125200" cy="2438400"/>
          </a:xfrm>
          <a:prstGeom prst="round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90525"/>
            <a:ext cx="10706100" cy="2457450"/>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HĐ3: </a:t>
            </a:r>
            <a:r>
              <a:rPr lang="en-US" b="1" dirty="0" err="1" smtClean="0">
                <a:solidFill>
                  <a:srgbClr val="FF0000"/>
                </a:solidFill>
                <a:latin typeface="Times New Roman" panose="02020603050405020304" pitchFamily="18" charset="0"/>
                <a:cs typeface="Times New Roman" panose="02020603050405020304" pitchFamily="18" charset="0"/>
              </a:rPr>
              <a:t>Gấp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đôi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tờ</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giấy</a:t>
            </a:r>
            <a:r>
              <a:rPr lang="en-US" b="1" dirty="0" smtClean="0">
                <a:solidFill>
                  <a:srgbClr val="FF0000"/>
                </a:solidFill>
                <a:latin typeface="Times New Roman" panose="02020603050405020304" pitchFamily="18" charset="0"/>
                <a:cs typeface="Times New Roman" panose="02020603050405020304" pitchFamily="18" charset="0"/>
              </a:rPr>
              <a:t> (H.5.2a), </a:t>
            </a:r>
            <a:r>
              <a:rPr lang="en-US" b="1" dirty="0" err="1" smtClean="0">
                <a:solidFill>
                  <a:srgbClr val="FF0000"/>
                </a:solidFill>
                <a:latin typeface="Times New Roman" panose="02020603050405020304" pitchFamily="18" charset="0"/>
                <a:cs typeface="Times New Roman" panose="02020603050405020304" pitchFamily="18" charset="0"/>
              </a:rPr>
              <a:t>dùng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kéo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cắt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đường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như</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Hình</a:t>
            </a:r>
            <a:r>
              <a:rPr lang="en-US" b="1" dirty="0" smtClean="0">
                <a:solidFill>
                  <a:srgbClr val="FF0000"/>
                </a:solidFill>
                <a:latin typeface="Times New Roman" panose="02020603050405020304" pitchFamily="18" charset="0"/>
                <a:cs typeface="Times New Roman" panose="02020603050405020304" pitchFamily="18" charset="0"/>
              </a:rPr>
              <a:t> 5.2b </a:t>
            </a:r>
            <a:r>
              <a:rPr lang="en-US" b="1" dirty="0" err="1" smtClean="0">
                <a:solidFill>
                  <a:srgbClr val="FF0000"/>
                </a:solidFill>
                <a:latin typeface="Times New Roman" panose="02020603050405020304" pitchFamily="18" charset="0"/>
                <a:cs typeface="Times New Roman" panose="02020603050405020304" pitchFamily="18" charset="0"/>
              </a:rPr>
              <a:t>rồi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mở</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ra</a:t>
            </a:r>
            <a:r>
              <a:rPr lang="en-US" b="1" dirty="0" smtClean="0">
                <a:solidFill>
                  <a:srgbClr val="FF0000"/>
                </a:solidFill>
                <a:latin typeface="Times New Roman" panose="02020603050405020304" pitchFamily="18" charset="0"/>
                <a:cs typeface="Times New Roman" panose="02020603050405020304" pitchFamily="18" charset="0"/>
              </a:rPr>
              <a:t>, ta </a:t>
            </a:r>
            <a:r>
              <a:rPr lang="en-US" b="1" dirty="0" err="1" smtClean="0">
                <a:solidFill>
                  <a:srgbClr val="FF0000"/>
                </a:solidFill>
                <a:latin typeface="Times New Roman" panose="02020603050405020304" pitchFamily="18" charset="0"/>
                <a:cs typeface="Times New Roman" panose="02020603050405020304" pitchFamily="18" charset="0"/>
              </a:rPr>
              <a:t>được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hình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Hình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đó</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có</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đặc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điểm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gì</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giống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những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hình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trên</a:t>
            </a: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Shape 1400"/>
          <p:cNvPicPr/>
          <p:nvPr/>
        </p:nvPicPr>
        <p:blipFill>
          <a:blip r:embed="rId2"/>
          <a:stretch/>
        </p:blipFill>
        <p:spPr>
          <a:xfrm>
            <a:off x="2514601" y="3048000"/>
            <a:ext cx="7010398" cy="3505200"/>
          </a:xfrm>
          <a:prstGeom prst="rect">
            <a:avLst/>
          </a:prstGeom>
        </p:spPr>
      </p:pic>
    </p:spTree>
    <p:extLst>
      <p:ext uri="{BB962C8B-B14F-4D97-AF65-F5344CB8AC3E}">
        <p14:creationId xmlns:p14="http://schemas.microsoft.com/office/powerpoint/2010/main" val="2344105514"/>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304800" y="233273"/>
            <a:ext cx="11506200" cy="4953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5334000"/>
            <a:ext cx="11506200" cy="1200329"/>
          </a:xfrm>
          <a:prstGeom prst="rect">
            <a:avLst/>
          </a:prstGeom>
        </p:spPr>
        <p:txBody>
          <a:bodyPr wrap="square">
            <a:spAutoFit/>
          </a:bodyPr>
          <a:lstStyle/>
          <a:p>
            <a:pPr marL="182880">
              <a:spcBef>
                <a:spcPts val="1200"/>
              </a:spcBef>
              <a:spcAft>
                <a:spcPts val="750"/>
              </a:spcAft>
            </a:pP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gấp</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đứt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chồng</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khít</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8" name="Shape 1402"/>
          <p:cNvPicPr/>
          <p:nvPr/>
        </p:nvPicPr>
        <p:blipFill>
          <a:blip r:embed="rId3"/>
          <a:stretch/>
        </p:blipFill>
        <p:spPr>
          <a:xfrm>
            <a:off x="6200775" y="1316335"/>
            <a:ext cx="5429250" cy="1905000"/>
          </a:xfrm>
          <a:prstGeom prst="rect">
            <a:avLst/>
          </a:prstGeom>
        </p:spPr>
      </p:pic>
      <p:sp>
        <p:nvSpPr>
          <p:cNvPr id="3" name="TextBox 2"/>
          <p:cNvSpPr txBox="1"/>
          <p:nvPr/>
        </p:nvSpPr>
        <p:spPr>
          <a:xfrm>
            <a:off x="762000" y="724614"/>
            <a:ext cx="5257800" cy="3970318"/>
          </a:xfrm>
          <a:prstGeom prst="rect">
            <a:avLst/>
          </a:prstGeom>
          <a:noFill/>
        </p:spPr>
        <p:txBody>
          <a:bodyPr wrap="square" rtlCol="0">
            <a:spAutoFit/>
          </a:bodyPr>
          <a:lstStyle/>
          <a:p>
            <a:r>
              <a:rPr lang="vi-VN" sz="2800" dirty="0" smtClean="0"/>
              <a:t>Các hình bên (H.5.2.3)đều có chung tính chất: </a:t>
            </a:r>
            <a:r>
              <a:rPr lang="vi-VN" sz="2800" i="1" dirty="0" smtClean="0">
                <a:solidFill>
                  <a:schemeClr val="accent2">
                    <a:lumMod val="50000"/>
                  </a:schemeClr>
                </a:solidFill>
              </a:rPr>
              <a:t>Có một đường thẳng d chia hình thành hai phần mà nếu “gấp” hình theo đường thẳng d thì hai phần đó “chồng khít” lên nhau.</a:t>
            </a:r>
          </a:p>
          <a:p>
            <a:r>
              <a:rPr lang="vi-VN" sz="2800" dirty="0" smtClean="0"/>
              <a:t>Những hình như thế gọi là </a:t>
            </a:r>
            <a:r>
              <a:rPr lang="vi-VN" sz="2800" dirty="0" smtClean="0">
                <a:solidFill>
                  <a:srgbClr val="FF0000"/>
                </a:solidFill>
              </a:rPr>
              <a:t>hình có trục đối </a:t>
            </a:r>
            <a:r>
              <a:rPr lang="en-US" sz="2800" dirty="0" err="1" smtClean="0">
                <a:solidFill>
                  <a:srgbClr val="FF0000"/>
                </a:solidFill>
                <a:latin typeface="Arial" panose="020B0604020202020204" pitchFamily="34" charset="0"/>
                <a:cs typeface="Arial" panose="020B0604020202020204" pitchFamily="34" charset="0"/>
              </a:rPr>
              <a:t>xứng</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thẳng</a:t>
            </a:r>
            <a:r>
              <a:rPr lang="en-US" sz="2800" dirty="0" smtClean="0">
                <a:latin typeface="Arial" panose="020B0604020202020204" pitchFamily="34" charset="0"/>
                <a:cs typeface="Arial" panose="020B0604020202020204" pitchFamily="34" charset="0"/>
              </a:rPr>
              <a:t> d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trục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đối</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xứng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nó</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Oval Callout 3"/>
          <p:cNvSpPr/>
          <p:nvPr/>
        </p:nvSpPr>
        <p:spPr>
          <a:xfrm>
            <a:off x="2424112" y="1012437"/>
            <a:ext cx="3686175" cy="3394671"/>
          </a:xfrm>
          <a:prstGeom prst="wedgeEllipseCallout">
            <a:avLst>
              <a:gd name="adj1" fmla="val -56750"/>
              <a:gd name="adj2" fmla="val 7737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rPr>
              <a:t>Quan</a:t>
            </a:r>
            <a:r>
              <a:rPr lang="en-US" sz="2800" dirty="0" smtClean="0">
                <a:solidFill>
                  <a:srgbClr val="FF0000"/>
                </a:solidFill>
              </a:rPr>
              <a:t> </a:t>
            </a:r>
            <a:r>
              <a:rPr lang="en-US" sz="2800" dirty="0" err="1" smtClean="0">
                <a:solidFill>
                  <a:srgbClr val="FF0000"/>
                </a:solidFill>
              </a:rPr>
              <a:t>sát</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hình</a:t>
            </a:r>
            <a:r>
              <a:rPr lang="en-US" sz="2800" dirty="0" smtClean="0">
                <a:solidFill>
                  <a:srgbClr val="FF0000"/>
                </a:solidFill>
              </a:rPr>
              <a:t> </a:t>
            </a:r>
            <a:r>
              <a:rPr lang="en-US" sz="2800" dirty="0" err="1" smtClean="0">
                <a:solidFill>
                  <a:srgbClr val="FF0000"/>
                </a:solidFill>
              </a:rPr>
              <a:t>sau</a:t>
            </a:r>
            <a:r>
              <a:rPr lang="en-US" sz="2800" dirty="0" smtClean="0">
                <a:solidFill>
                  <a:srgbClr val="FF0000"/>
                </a:solidFill>
              </a:rPr>
              <a:t> </a:t>
            </a:r>
            <a:r>
              <a:rPr lang="en-US" sz="2800" dirty="0" err="1" smtClean="0">
                <a:solidFill>
                  <a:srgbClr val="FF0000"/>
                </a:solidFill>
              </a:rPr>
              <a:t>và</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biết</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hình</a:t>
            </a:r>
            <a:r>
              <a:rPr lang="en-US" sz="2800" dirty="0" smtClean="0">
                <a:solidFill>
                  <a:srgbClr val="FF0000"/>
                </a:solidFill>
              </a:rPr>
              <a:t> </a:t>
            </a:r>
            <a:r>
              <a:rPr lang="en-US" sz="2800" dirty="0" err="1" smtClean="0">
                <a:solidFill>
                  <a:srgbClr val="FF0000"/>
                </a:solidFill>
              </a:rPr>
              <a:t>đó</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đặc</a:t>
            </a:r>
            <a:r>
              <a:rPr lang="en-US" sz="2800" dirty="0" smtClean="0">
                <a:solidFill>
                  <a:srgbClr val="FF0000"/>
                </a:solidFill>
              </a:rPr>
              <a:t> </a:t>
            </a:r>
            <a:r>
              <a:rPr lang="en-US" sz="2800" dirty="0" err="1" smtClean="0">
                <a:solidFill>
                  <a:srgbClr val="FF0000"/>
                </a:solidFill>
              </a:rPr>
              <a:t>điểm</a:t>
            </a:r>
            <a:r>
              <a:rPr lang="en-US" sz="2800" dirty="0" smtClean="0">
                <a:solidFill>
                  <a:srgbClr val="FF0000"/>
                </a:solidFill>
              </a:rPr>
              <a:t> </a:t>
            </a:r>
            <a:r>
              <a:rPr lang="en-US" sz="2800" dirty="0" err="1" smtClean="0">
                <a:solidFill>
                  <a:srgbClr val="FF0000"/>
                </a:solidFill>
              </a:rPr>
              <a:t>gì</a:t>
            </a:r>
            <a:r>
              <a:rPr lang="en-US" sz="2800" dirty="0" smtClean="0">
                <a:solidFill>
                  <a:srgbClr val="FF0000"/>
                </a:solidFill>
              </a:rPr>
              <a:t> </a:t>
            </a:r>
            <a:r>
              <a:rPr lang="en-US" sz="2800" dirty="0" err="1" smtClean="0">
                <a:solidFill>
                  <a:srgbClr val="FF0000"/>
                </a:solidFill>
              </a:rPr>
              <a:t>giống</a:t>
            </a:r>
            <a:r>
              <a:rPr lang="en-US" sz="2800" dirty="0" smtClean="0">
                <a:solidFill>
                  <a:srgbClr val="FF0000"/>
                </a:solidFill>
              </a:rPr>
              <a:t> </a:t>
            </a:r>
            <a:r>
              <a:rPr lang="en-US" sz="2800" dirty="0" err="1" smtClean="0">
                <a:solidFill>
                  <a:srgbClr val="FF0000"/>
                </a:solidFill>
              </a:rPr>
              <a:t>nhau</a:t>
            </a:r>
            <a:r>
              <a:rPr lang="en-US" sz="2800" dirty="0" smtClean="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28852394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2514600" cy="523220"/>
          </a:xfrm>
          <a:prstGeom prst="rect">
            <a:avLst/>
          </a:prstGeom>
          <a:noFill/>
        </p:spPr>
        <p:txBody>
          <a:bodyPr wrap="square" rtlCol="0">
            <a:spAutoFit/>
          </a:bodyPr>
          <a:lstStyle/>
          <a:p>
            <a:r>
              <a:rPr lang="en-US" sz="2800" b="1" dirty="0" err="1" smtClean="0">
                <a:solidFill>
                  <a:srgbClr val="00B050"/>
                </a:solidFill>
              </a:rPr>
              <a:t>Luyện</a:t>
            </a:r>
            <a:r>
              <a:rPr lang="en-US" sz="2800" b="1" dirty="0" smtClean="0">
                <a:solidFill>
                  <a:srgbClr val="00B050"/>
                </a:solidFill>
              </a:rPr>
              <a:t> </a:t>
            </a:r>
            <a:r>
              <a:rPr lang="en-US" sz="2800" b="1" dirty="0" err="1" smtClean="0">
                <a:solidFill>
                  <a:srgbClr val="00B050"/>
                </a:solidFill>
              </a:rPr>
              <a:t>tập</a:t>
            </a:r>
            <a:endParaRPr lang="en-US" sz="2800" b="1" dirty="0">
              <a:solidFill>
                <a:srgbClr val="00B050"/>
              </a:solidFill>
            </a:endParaRPr>
          </a:p>
        </p:txBody>
      </p:sp>
      <p:pic>
        <p:nvPicPr>
          <p:cNvPr id="4" name="Shape 1404"/>
          <p:cNvPicPr/>
          <p:nvPr/>
        </p:nvPicPr>
        <p:blipFill>
          <a:blip r:embed="rId2"/>
          <a:stretch/>
        </p:blipFill>
        <p:spPr>
          <a:xfrm>
            <a:off x="1676400" y="2362200"/>
            <a:ext cx="9372600" cy="4114800"/>
          </a:xfrm>
          <a:prstGeom prst="rect">
            <a:avLst/>
          </a:prstGeom>
        </p:spPr>
      </p:pic>
      <p:sp>
        <p:nvSpPr>
          <p:cNvPr id="3" name="TextBox 2"/>
          <p:cNvSpPr txBox="1"/>
          <p:nvPr/>
        </p:nvSpPr>
        <p:spPr>
          <a:xfrm>
            <a:off x="381000" y="838604"/>
            <a:ext cx="11277600" cy="954107"/>
          </a:xfrm>
          <a:prstGeom prst="rect">
            <a:avLst/>
          </a:prstGeom>
          <a:noFill/>
        </p:spPr>
        <p:txBody>
          <a:bodyPr wrap="square" rtlCol="0">
            <a:spAutoFit/>
          </a:bodyPr>
          <a:lstStyle/>
          <a:p>
            <a:r>
              <a:rPr lang="en-US" sz="2800" dirty="0" smtClean="0">
                <a:solidFill>
                  <a:srgbClr val="FF0000"/>
                </a:solidFill>
              </a:rPr>
              <a:t>1. </a:t>
            </a:r>
            <a:r>
              <a:rPr lang="en-US" sz="2800" dirty="0" err="1" smtClean="0">
                <a:solidFill>
                  <a:srgbClr val="FF0000"/>
                </a:solidFill>
              </a:rPr>
              <a:t>Những</a:t>
            </a:r>
            <a:r>
              <a:rPr lang="en-US" sz="2800" dirty="0" smtClean="0">
                <a:solidFill>
                  <a:srgbClr val="FF0000"/>
                </a:solidFill>
              </a:rPr>
              <a:t> </a:t>
            </a:r>
            <a:r>
              <a:rPr lang="en-US" sz="2800" dirty="0" err="1" smtClean="0">
                <a:solidFill>
                  <a:srgbClr val="FF0000"/>
                </a:solidFill>
              </a:rPr>
              <a:t>chữ</a:t>
            </a:r>
            <a:r>
              <a:rPr lang="en-US" sz="2800" dirty="0" smtClean="0">
                <a:solidFill>
                  <a:srgbClr val="FF0000"/>
                </a:solidFill>
              </a:rPr>
              <a:t> </a:t>
            </a:r>
            <a:r>
              <a:rPr lang="en-US" sz="2800" dirty="0" err="1" smtClean="0">
                <a:solidFill>
                  <a:srgbClr val="FF0000"/>
                </a:solidFill>
              </a:rPr>
              <a:t>cái</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 </a:t>
            </a:r>
            <a:r>
              <a:rPr lang="en-US" sz="2800" dirty="0" err="1" smtClean="0">
                <a:solidFill>
                  <a:srgbClr val="FF0000"/>
                </a:solidFill>
              </a:rPr>
              <a:t>sau</a:t>
            </a:r>
            <a:r>
              <a:rPr lang="en-US" sz="2800" dirty="0" smtClean="0">
                <a:solidFill>
                  <a:srgbClr val="FF0000"/>
                </a:solidFill>
              </a:rPr>
              <a:t> </a:t>
            </a:r>
            <a:r>
              <a:rPr lang="en-US" sz="2800" dirty="0" err="1" smtClean="0">
                <a:solidFill>
                  <a:srgbClr val="FF0000"/>
                </a:solidFill>
              </a:rPr>
              <a:t>đây</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trục</a:t>
            </a:r>
            <a:r>
              <a:rPr lang="en-US" sz="2800" dirty="0" smtClean="0">
                <a:solidFill>
                  <a:srgbClr val="FF0000"/>
                </a:solidFill>
              </a:rPr>
              <a:t> </a:t>
            </a:r>
            <a:r>
              <a:rPr lang="en-US" sz="2800" dirty="0" err="1" smtClean="0">
                <a:solidFill>
                  <a:srgbClr val="FF0000"/>
                </a:solidFill>
              </a:rPr>
              <a:t>đối</a:t>
            </a:r>
            <a:r>
              <a:rPr lang="en-US" sz="2800" dirty="0" smtClean="0">
                <a:solidFill>
                  <a:srgbClr val="FF0000"/>
                </a:solidFill>
              </a:rPr>
              <a:t> </a:t>
            </a:r>
            <a:r>
              <a:rPr lang="en-US" sz="2800" dirty="0" err="1" smtClean="0">
                <a:solidFill>
                  <a:srgbClr val="FF0000"/>
                </a:solidFill>
              </a:rPr>
              <a:t>xứng</a:t>
            </a:r>
            <a:r>
              <a:rPr lang="en-US" sz="2800" dirty="0" smtClean="0">
                <a:solidFill>
                  <a:srgbClr val="FF0000"/>
                </a:solidFill>
              </a:rPr>
              <a:t>? </a:t>
            </a:r>
            <a:r>
              <a:rPr lang="en-US" sz="2800" dirty="0" err="1" smtClean="0">
                <a:solidFill>
                  <a:srgbClr val="FF0000"/>
                </a:solidFill>
              </a:rPr>
              <a:t>Hãy</a:t>
            </a:r>
            <a:r>
              <a:rPr lang="en-US" sz="2800" dirty="0" smtClean="0">
                <a:solidFill>
                  <a:srgbClr val="FF0000"/>
                </a:solidFill>
              </a:rPr>
              <a:t> </a:t>
            </a:r>
            <a:r>
              <a:rPr lang="en-US" sz="2800" dirty="0" err="1" smtClean="0">
                <a:solidFill>
                  <a:srgbClr val="FF0000"/>
                </a:solidFill>
              </a:rPr>
              <a:t>dự</a:t>
            </a:r>
            <a:r>
              <a:rPr lang="en-US" sz="2800" dirty="0" smtClean="0">
                <a:solidFill>
                  <a:srgbClr val="FF0000"/>
                </a:solidFill>
              </a:rPr>
              <a:t> </a:t>
            </a:r>
            <a:r>
              <a:rPr lang="en-US" sz="2800" dirty="0" err="1" smtClean="0">
                <a:solidFill>
                  <a:srgbClr val="FF0000"/>
                </a:solidFill>
              </a:rPr>
              <a:t>đoán</a:t>
            </a:r>
            <a:r>
              <a:rPr lang="en-US" sz="2800" dirty="0" smtClean="0">
                <a:solidFill>
                  <a:srgbClr val="FF0000"/>
                </a:solidFill>
              </a:rPr>
              <a:t> </a:t>
            </a:r>
            <a:r>
              <a:rPr lang="en-US" sz="2800" dirty="0" err="1" smtClean="0">
                <a:solidFill>
                  <a:srgbClr val="FF0000"/>
                </a:solidFill>
              </a:rPr>
              <a:t>trục</a:t>
            </a:r>
            <a:r>
              <a:rPr lang="en-US" sz="2800" dirty="0" smtClean="0">
                <a:solidFill>
                  <a:srgbClr val="FF0000"/>
                </a:solidFill>
              </a:rPr>
              <a:t> </a:t>
            </a:r>
            <a:r>
              <a:rPr lang="en-US" sz="2800" dirty="0" err="1" smtClean="0">
                <a:solidFill>
                  <a:srgbClr val="FF0000"/>
                </a:solidFill>
              </a:rPr>
              <a:t>đối</a:t>
            </a:r>
            <a:r>
              <a:rPr lang="en-US" sz="2800" dirty="0" smtClean="0">
                <a:solidFill>
                  <a:srgbClr val="FF0000"/>
                </a:solidFill>
              </a:rPr>
              <a:t> </a:t>
            </a:r>
            <a:r>
              <a:rPr lang="en-US" sz="2800" dirty="0" err="1" smtClean="0">
                <a:solidFill>
                  <a:srgbClr val="FF0000"/>
                </a:solidFill>
              </a:rPr>
              <a:t>xứng</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chúng</a:t>
            </a:r>
            <a:r>
              <a:rPr lang="en-US" sz="2800" dirty="0" smtClean="0">
                <a:solidFill>
                  <a:srgbClr val="FF0000"/>
                </a:solidFill>
              </a:rPr>
              <a:t>.</a:t>
            </a:r>
            <a:endParaRPr lang="en-US" sz="2800" dirty="0">
              <a:solidFill>
                <a:srgbClr val="FF0000"/>
              </a:solidFill>
            </a:endParaRPr>
          </a:p>
        </p:txBody>
      </p:sp>
      <p:cxnSp>
        <p:nvCxnSpPr>
          <p:cNvPr id="7" name="Straight Connector 6"/>
          <p:cNvCxnSpPr/>
          <p:nvPr/>
        </p:nvCxnSpPr>
        <p:spPr>
          <a:xfrm>
            <a:off x="2286000" y="2249507"/>
            <a:ext cx="0" cy="4532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96200" y="2057400"/>
            <a:ext cx="0" cy="4532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95601" y="4351317"/>
            <a:ext cx="1981199" cy="39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629400" y="4390622"/>
            <a:ext cx="2133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8686800" y="4379892"/>
            <a:ext cx="1362074" cy="107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530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125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ppt_x"/>
                                          </p:val>
                                        </p:tav>
                                      </p:tavLst>
                                    </p:anim>
                                    <p:anim calcmode="lin" valueType="num">
                                      <p:cBhvr additive="base">
                                        <p:cTn id="39" dur="500"/>
                                        <p:tgtEl>
                                          <p:spTgt spid="7"/>
                                        </p:tgtEl>
                                        <p:attrNameLst>
                                          <p:attrName>ppt_y</p:attrName>
                                        </p:attrNameLst>
                                      </p:cBhvr>
                                      <p:tavLst>
                                        <p:tav tm="0">
                                          <p:val>
                                            <p:strVal val="ppt_y"/>
                                          </p:val>
                                        </p:tav>
                                        <p:tav tm="100000">
                                          <p:val>
                                            <p:strVal val="1+ppt_h/2"/>
                                          </p:val>
                                        </p:tav>
                                      </p:tavLst>
                                    </p:anim>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750"/>
                                        <p:tgtEl>
                                          <p:spTgt spid="9"/>
                                        </p:tgtEl>
                                      </p:cBhvr>
                                    </p:animEffect>
                                    <p:set>
                                      <p:cBhvr>
                                        <p:cTn id="50" dur="1" fill="hold">
                                          <p:stCondLst>
                                            <p:cond delay="74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ircle(in)">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8"/>
                                        </p:tgtEl>
                                      </p:cBhvr>
                                    </p:animEffect>
                                    <p:anim calcmode="lin" valueType="num">
                                      <p:cBhvr>
                                        <p:cTn id="65" dur="1000"/>
                                        <p:tgtEl>
                                          <p:spTgt spid="8"/>
                                        </p:tgtEl>
                                        <p:attrNameLst>
                                          <p:attrName>ppt_x</p:attrName>
                                        </p:attrNameLst>
                                      </p:cBhvr>
                                      <p:tavLst>
                                        <p:tav tm="0">
                                          <p:val>
                                            <p:strVal val="ppt_x"/>
                                          </p:val>
                                        </p:tav>
                                        <p:tav tm="100000">
                                          <p:val>
                                            <p:strVal val="ppt_x"/>
                                          </p:val>
                                        </p:tav>
                                      </p:tavLst>
                                    </p:anim>
                                    <p:anim calcmode="lin" valueType="num">
                                      <p:cBhvr>
                                        <p:cTn id="66" dur="1000"/>
                                        <p:tgtEl>
                                          <p:spTgt spid="8"/>
                                        </p:tgtEl>
                                        <p:attrNameLst>
                                          <p:attrName>ppt_y</p:attrName>
                                        </p:attrNameLst>
                                      </p:cBhvr>
                                      <p:tavLst>
                                        <p:tav tm="0">
                                          <p:val>
                                            <p:strVal val="ppt_y"/>
                                          </p:val>
                                        </p:tav>
                                        <p:tav tm="100000">
                                          <p:val>
                                            <p:strVal val="ppt_y+.1"/>
                                          </p:val>
                                        </p:tav>
                                      </p:tavLst>
                                    </p:anim>
                                    <p:set>
                                      <p:cBhvr>
                                        <p:cTn id="67" dur="1" fill="hold">
                                          <p:stCondLst>
                                            <p:cond delay="999"/>
                                          </p:stCondLst>
                                        </p:cTn>
                                        <p:tgtEl>
                                          <p:spTgt spid="8"/>
                                        </p:tgtEl>
                                        <p:attrNameLst>
                                          <p:attrName>style.visibility</p:attrName>
                                        </p:attrNameLst>
                                      </p:cBhvr>
                                      <p:to>
                                        <p:strVal val="hidden"/>
                                      </p:to>
                                    </p:set>
                                  </p:childTnLst>
                                </p:cTn>
                              </p:par>
                              <p:par>
                                <p:cTn id="68" presetID="42" presetClass="exit" presetSubtype="0" fill="hold" nodeType="withEffect">
                                  <p:stCondLst>
                                    <p:cond delay="0"/>
                                  </p:stCondLst>
                                  <p:childTnLst>
                                    <p:animEffect transition="out" filter="fade">
                                      <p:cBhvr>
                                        <p:cTn id="69" dur="1000"/>
                                        <p:tgtEl>
                                          <p:spTgt spid="13"/>
                                        </p:tgtEl>
                                      </p:cBhvr>
                                    </p:animEffect>
                                    <p:anim calcmode="lin" valueType="num">
                                      <p:cBhvr>
                                        <p:cTn id="70" dur="1000"/>
                                        <p:tgtEl>
                                          <p:spTgt spid="13"/>
                                        </p:tgtEl>
                                        <p:attrNameLst>
                                          <p:attrName>ppt_x</p:attrName>
                                        </p:attrNameLst>
                                      </p:cBhvr>
                                      <p:tavLst>
                                        <p:tav tm="0">
                                          <p:val>
                                            <p:strVal val="ppt_x"/>
                                          </p:val>
                                        </p:tav>
                                        <p:tav tm="100000">
                                          <p:val>
                                            <p:strVal val="ppt_x"/>
                                          </p:val>
                                        </p:tav>
                                      </p:tavLst>
                                    </p:anim>
                                    <p:anim calcmode="lin" valueType="num">
                                      <p:cBhvr>
                                        <p:cTn id="71" dur="1000"/>
                                        <p:tgtEl>
                                          <p:spTgt spid="13"/>
                                        </p:tgtEl>
                                        <p:attrNameLst>
                                          <p:attrName>ppt_y</p:attrName>
                                        </p:attrNameLst>
                                      </p:cBhvr>
                                      <p:tavLst>
                                        <p:tav tm="0">
                                          <p:val>
                                            <p:strVal val="ppt_y"/>
                                          </p:val>
                                        </p:tav>
                                        <p:tav tm="100000">
                                          <p:val>
                                            <p:strVal val="ppt_y+.1"/>
                                          </p:val>
                                        </p:tav>
                                      </p:tavLst>
                                    </p:anim>
                                    <p:set>
                                      <p:cBhvr>
                                        <p:cTn id="72" dur="1" fill="hold">
                                          <p:stCondLst>
                                            <p:cond delay="9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circle(in)">
                                      <p:cBhvr>
                                        <p:cTn id="7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85850" y="566410"/>
            <a:ext cx="10572750" cy="523220"/>
            <a:chOff x="1085850" y="566410"/>
            <a:chExt cx="10572750" cy="523220"/>
          </a:xfrm>
        </p:grpSpPr>
        <p:sp>
          <p:nvSpPr>
            <p:cNvPr id="5" name="Oval 4"/>
            <p:cNvSpPr/>
            <p:nvPr/>
          </p:nvSpPr>
          <p:spPr>
            <a:xfrm>
              <a:off x="1085850" y="5994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0" y="566410"/>
              <a:ext cx="10515600" cy="523220"/>
            </a:xfrm>
            <a:prstGeom prst="rect">
              <a:avLst/>
            </a:prstGeom>
            <a:noFill/>
          </p:spPr>
          <p:txBody>
            <a:bodyPr wrap="square" rtlCol="0">
              <a:spAutoFit/>
            </a:bodyPr>
            <a:lstStyle/>
            <a:p>
              <a:r>
                <a:rPr lang="en-US" sz="2800" dirty="0" smtClean="0">
                  <a:solidFill>
                    <a:srgbClr val="FF0000"/>
                  </a:solidFill>
                </a:rPr>
                <a:t>2. </a:t>
              </a:r>
              <a:r>
                <a:rPr lang="en-US" sz="2800" dirty="0" err="1" smtClean="0">
                  <a:solidFill>
                    <a:srgbClr val="FF0000"/>
                  </a:solidFill>
                </a:rPr>
                <a:t>Những</a:t>
              </a:r>
              <a:r>
                <a:rPr lang="en-US" sz="2800" dirty="0" smtClean="0">
                  <a:solidFill>
                    <a:srgbClr val="FF0000"/>
                  </a:solidFill>
                </a:rPr>
                <a:t> </a:t>
              </a:r>
              <a:r>
                <a:rPr lang="en-US" sz="2800" dirty="0" err="1" smtClean="0">
                  <a:solidFill>
                    <a:srgbClr val="FF0000"/>
                  </a:solidFill>
                </a:rPr>
                <a:t>hình</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 </a:t>
              </a:r>
              <a:r>
                <a:rPr lang="en-US" sz="2800" dirty="0" err="1" smtClean="0">
                  <a:solidFill>
                    <a:srgbClr val="FF0000"/>
                  </a:solidFill>
                </a:rPr>
                <a:t>sau</a:t>
              </a:r>
              <a:r>
                <a:rPr lang="en-US" sz="2800" dirty="0" smtClean="0">
                  <a:solidFill>
                    <a:srgbClr val="FF0000"/>
                  </a:solidFill>
                </a:rPr>
                <a:t> </a:t>
              </a:r>
              <a:r>
                <a:rPr lang="en-US" sz="2800" dirty="0" err="1" smtClean="0">
                  <a:solidFill>
                    <a:srgbClr val="FF0000"/>
                  </a:solidFill>
                </a:rPr>
                <a:t>đây</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trục</a:t>
              </a:r>
              <a:r>
                <a:rPr lang="en-US" sz="2800" dirty="0" smtClean="0">
                  <a:solidFill>
                    <a:srgbClr val="FF0000"/>
                  </a:solidFill>
                </a:rPr>
                <a:t> </a:t>
              </a:r>
              <a:r>
                <a:rPr lang="en-US" sz="2800" dirty="0" err="1" smtClean="0">
                  <a:solidFill>
                    <a:srgbClr val="FF0000"/>
                  </a:solidFill>
                </a:rPr>
                <a:t>đối</a:t>
              </a:r>
              <a:r>
                <a:rPr lang="en-US" sz="2800" dirty="0" smtClean="0">
                  <a:solidFill>
                    <a:srgbClr val="FF0000"/>
                  </a:solidFill>
                </a:rPr>
                <a:t> </a:t>
              </a:r>
              <a:r>
                <a:rPr lang="en-US" sz="2800" dirty="0" err="1" smtClean="0">
                  <a:solidFill>
                    <a:srgbClr val="FF0000"/>
                  </a:solidFill>
                </a:rPr>
                <a:t>xứng</a:t>
              </a:r>
              <a:r>
                <a:rPr lang="en-US" sz="2800" dirty="0" smtClean="0">
                  <a:solidFill>
                    <a:srgbClr val="FF0000"/>
                  </a:solidFill>
                </a:rPr>
                <a:t>?</a:t>
              </a:r>
              <a:endParaRPr lang="en-US" sz="2800" dirty="0">
                <a:solidFill>
                  <a:srgbClr val="FF0000"/>
                </a:solidFill>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88" y="2690811"/>
            <a:ext cx="2209800" cy="2209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175" y="2712241"/>
            <a:ext cx="2390775" cy="22764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325" y="2670985"/>
            <a:ext cx="2466975" cy="2362200"/>
          </a:xfrm>
          <a:prstGeom prst="rect">
            <a:avLst/>
          </a:prstGeom>
        </p:spPr>
      </p:pic>
      <p:pic>
        <p:nvPicPr>
          <p:cNvPr id="11" name="Picture 4" descr="Biển báo giao thông Biển báo đường bộ ở Singapore Biển cảnh báo Giao thông  một chiều, Biển báo đường, khu vực, vòng tròn png | PNGEgg">
            <a:extLst>
              <a:ext uri="{FF2B5EF4-FFF2-40B4-BE49-F238E27FC236}">
                <a16:creationId xmlns:a16="http://schemas.microsoft.com/office/drawing/2014/main" id="{9DB43E2F-D035-42B7-AA2C-72DFD70ED96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778" b="97000" l="0" r="100000">
                        <a14:foregroundMark x1="16778" y1="21778" x2="16778" y2="21778"/>
                        <a14:foregroundMark x1="44778" y1="2778" x2="44778" y2="2778"/>
                        <a14:foregroundMark x1="44778" y1="6111" x2="44778" y2="6111"/>
                        <a14:foregroundMark x1="40778" y1="39444" x2="40778" y2="39444"/>
                        <a14:foregroundMark x1="52778" y1="32556" x2="52778" y2="32556"/>
                        <a14:foregroundMark x1="57222" y1="57556" x2="57222" y2="57556"/>
                        <a14:foregroundMark x1="77111" y1="13556" x2="77111" y2="13556"/>
                        <a14:foregroundMark x1="86000" y1="66889" x2="86000" y2="66889"/>
                        <a14:foregroundMark x1="78000" y1="82111" x2="78000" y2="82111"/>
                        <a14:foregroundMark x1="26111" y1="86444" x2="26111" y2="86444"/>
                        <a14:foregroundMark x1="12444" y1="74222" x2="12889" y2="74222"/>
                        <a14:foregroundMark x1="25667" y1="86000" x2="25667" y2="86000"/>
                        <a14:foregroundMark x1="13333" y1="75667" x2="13333" y2="75667"/>
                        <a14:foregroundMark x1="6667" y1="55111" x2="6667" y2="55111"/>
                        <a14:foregroundMark x1="95778" y1="57111" x2="95778" y2="57111"/>
                        <a14:foregroundMark x1="75333" y1="47333" x2="75333" y2="47333"/>
                        <a14:foregroundMark x1="31889" y1="11556" x2="31889" y2="11556"/>
                        <a14:foregroundMark x1="66000" y1="11556" x2="66000" y2="11556"/>
                        <a14:foregroundMark x1="12889" y1="30111" x2="12889" y2="30111"/>
                        <a14:foregroundMark x1="70000" y1="87889" x2="70000" y2="87889"/>
                        <a14:foregroundMark x1="57222" y1="97222" x2="57222" y2="97222"/>
                        <a14:foregroundMark x1="92222" y1="32556" x2="92222" y2="32556"/>
                        <a14:foregroundMark x1="45667" y1="17889" x2="45667" y2="17889"/>
                        <a14:foregroundMark x1="47889" y1="18889" x2="45667" y2="19889"/>
                      </a14:backgroundRemoval>
                    </a14:imgEffect>
                  </a14:imgLayer>
                </a14:imgProps>
              </a:ext>
              <a:ext uri="{28A0092B-C50C-407E-A947-70E740481C1C}">
                <a14:useLocalDpi xmlns:a14="http://schemas.microsoft.com/office/drawing/2010/main" val="0"/>
              </a:ext>
            </a:extLst>
          </a:blip>
          <a:srcRect/>
          <a:stretch>
            <a:fillRect/>
          </a:stretch>
        </p:blipFill>
        <p:spPr bwMode="auto">
          <a:xfrm>
            <a:off x="3261140" y="2704442"/>
            <a:ext cx="2453860" cy="232874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5800725" y="3799699"/>
            <a:ext cx="3124200" cy="571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288" y="3781423"/>
            <a:ext cx="3124200"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52588" y="2405062"/>
            <a:ext cx="0" cy="2743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76388" y="5271847"/>
            <a:ext cx="914400" cy="369332"/>
          </a:xfrm>
          <a:prstGeom prst="rect">
            <a:avLst/>
          </a:prstGeom>
          <a:noFill/>
        </p:spPr>
        <p:txBody>
          <a:bodyPr wrap="square" rtlCol="0">
            <a:spAutoFit/>
          </a:bodyPr>
          <a:lstStyle/>
          <a:p>
            <a:r>
              <a:rPr lang="vi-VN" dirty="0" smtClean="0"/>
              <a:t>a</a:t>
            </a:r>
            <a:endParaRPr lang="en-US" dirty="0"/>
          </a:p>
        </p:txBody>
      </p:sp>
      <p:sp>
        <p:nvSpPr>
          <p:cNvPr id="14" name="TextBox 13"/>
          <p:cNvSpPr txBox="1"/>
          <p:nvPr/>
        </p:nvSpPr>
        <p:spPr>
          <a:xfrm>
            <a:off x="4200525" y="5271847"/>
            <a:ext cx="914400" cy="369332"/>
          </a:xfrm>
          <a:prstGeom prst="rect">
            <a:avLst/>
          </a:prstGeom>
          <a:noFill/>
        </p:spPr>
        <p:txBody>
          <a:bodyPr wrap="square" rtlCol="0">
            <a:spAutoFit/>
          </a:bodyPr>
          <a:lstStyle/>
          <a:p>
            <a:r>
              <a:rPr lang="vi-VN" dirty="0"/>
              <a:t>b</a:t>
            </a:r>
            <a:endParaRPr lang="en-US" dirty="0"/>
          </a:p>
        </p:txBody>
      </p:sp>
      <p:sp>
        <p:nvSpPr>
          <p:cNvPr id="15" name="TextBox 14"/>
          <p:cNvSpPr txBox="1"/>
          <p:nvPr/>
        </p:nvSpPr>
        <p:spPr>
          <a:xfrm>
            <a:off x="6958013" y="5271847"/>
            <a:ext cx="914400" cy="369332"/>
          </a:xfrm>
          <a:prstGeom prst="rect">
            <a:avLst/>
          </a:prstGeom>
          <a:noFill/>
        </p:spPr>
        <p:txBody>
          <a:bodyPr wrap="square" rtlCol="0">
            <a:spAutoFit/>
          </a:bodyPr>
          <a:lstStyle/>
          <a:p>
            <a:r>
              <a:rPr lang="vi-VN" dirty="0"/>
              <a:t>c</a:t>
            </a:r>
            <a:endParaRPr lang="en-US" dirty="0"/>
          </a:p>
        </p:txBody>
      </p:sp>
      <p:sp>
        <p:nvSpPr>
          <p:cNvPr id="16" name="TextBox 15"/>
          <p:cNvSpPr txBox="1"/>
          <p:nvPr/>
        </p:nvSpPr>
        <p:spPr>
          <a:xfrm>
            <a:off x="10058400" y="5271847"/>
            <a:ext cx="914400" cy="369332"/>
          </a:xfrm>
          <a:prstGeom prst="rect">
            <a:avLst/>
          </a:prstGeom>
          <a:noFill/>
        </p:spPr>
        <p:txBody>
          <a:bodyPr wrap="square" rtlCol="0">
            <a:spAutoFit/>
          </a:bodyPr>
          <a:lstStyle/>
          <a:p>
            <a:r>
              <a:rPr lang="vi-VN" dirty="0" smtClean="0"/>
              <a:t>d</a:t>
            </a:r>
            <a:endParaRPr lang="en-US" dirty="0"/>
          </a:p>
        </p:txBody>
      </p:sp>
    </p:spTree>
    <p:extLst>
      <p:ext uri="{BB962C8B-B14F-4D97-AF65-F5344CB8AC3E}">
        <p14:creationId xmlns:p14="http://schemas.microsoft.com/office/powerpoint/2010/main" val="3942506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000"/>
                                        <p:tgtEl>
                                          <p:spTgt spid="8"/>
                                        </p:tgtEl>
                                      </p:cBhvr>
                                    </p:animEffect>
                                  </p:childTnLst>
                                </p:cTn>
                              </p:par>
                              <p:par>
                                <p:cTn id="13" presetID="21"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1000"/>
                                        <p:tgtEl>
                                          <p:spTgt spid="11"/>
                                        </p:tgtEl>
                                      </p:cBhvr>
                                    </p:animEffect>
                                  </p:childTnLst>
                                </p:cTn>
                              </p:par>
                              <p:par>
                                <p:cTn id="19" presetID="21" presetClass="entr" presetSubtype="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1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10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1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10"/>
                                        </p:tgtEl>
                                      </p:cBhvr>
                                    </p:animEffect>
                                    <p:animScale>
                                      <p:cBhvr>
                                        <p:cTn id="41" dur="250" autoRev="1" fill="hold"/>
                                        <p:tgtEl>
                                          <p:spTgt spid="10"/>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0-#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7800" y="1334869"/>
            <a:ext cx="3877985" cy="646331"/>
          </a:xfrm>
          <a:prstGeom prst="rect">
            <a:avLst/>
          </a:prstGeom>
        </p:spPr>
        <p:txBody>
          <a:bodyPr wrap="none">
            <a:spAutoFit/>
          </a:bodyPr>
          <a:lstStyle/>
          <a:p>
            <a:r>
              <a:rPr lang="en-US" sz="3600" dirty="0">
                <a:solidFill>
                  <a:srgbClr val="333333"/>
                </a:solidFill>
                <a:latin typeface="Tahoma" panose="020B0604030504040204" pitchFamily="34" charset="0"/>
                <a:ea typeface="Calibri" panose="020F0502020204030204" pitchFamily="34" charset="0"/>
              </a:rPr>
              <a:t>Con </a:t>
            </a:r>
            <a:r>
              <a:rPr lang="en-US" sz="3600" dirty="0" err="1">
                <a:solidFill>
                  <a:srgbClr val="333333"/>
                </a:solidFill>
                <a:latin typeface="Tahoma" panose="020B0604030504040204" pitchFamily="34" charset="0"/>
                <a:ea typeface="Calibri" panose="020F0502020204030204" pitchFamily="34" charset="0"/>
              </a:rPr>
              <a:t>chuồn</a:t>
            </a:r>
            <a:r>
              <a:rPr lang="en-US" sz="3600" dirty="0">
                <a:solidFill>
                  <a:srgbClr val="333333"/>
                </a:solidFill>
                <a:latin typeface="Tahoma" panose="020B0604030504040204" pitchFamily="34" charset="0"/>
                <a:ea typeface="Calibri" panose="020F0502020204030204" pitchFamily="34" charset="0"/>
              </a:rPr>
              <a:t> </a:t>
            </a:r>
            <a:r>
              <a:rPr lang="en-US" sz="3600" dirty="0" err="1">
                <a:solidFill>
                  <a:srgbClr val="333333"/>
                </a:solidFill>
                <a:latin typeface="Tahoma" panose="020B0604030504040204" pitchFamily="34" charset="0"/>
                <a:ea typeface="Calibri" panose="020F0502020204030204" pitchFamily="34" charset="0"/>
              </a:rPr>
              <a:t>chuồn</a:t>
            </a:r>
            <a:r>
              <a:rPr lang="en-US" sz="3600" dirty="0">
                <a:solidFill>
                  <a:srgbClr val="333333"/>
                </a:solidFill>
                <a:latin typeface="Tahoma" panose="020B0604030504040204" pitchFamily="34" charset="0"/>
                <a:ea typeface="Calibri" panose="020F0502020204030204" pitchFamily="34" charset="0"/>
              </a:rPr>
              <a:t> </a:t>
            </a:r>
            <a:endParaRPr lang="en-US" sz="3600" dirty="0"/>
          </a:p>
        </p:txBody>
      </p:sp>
      <p:pic>
        <p:nvPicPr>
          <p:cNvPr id="9" name="Picture 8" descr="C:\Users\Admin\Pictures\tải xuống (1).png"/>
          <p:cNvPicPr/>
          <p:nvPr/>
        </p:nvPicPr>
        <p:blipFill>
          <a:blip r:embed="rId3">
            <a:extLst>
              <a:ext uri="{28A0092B-C50C-407E-A947-70E740481C1C}">
                <a14:useLocalDpi xmlns:a14="http://schemas.microsoft.com/office/drawing/2010/main" val="0"/>
              </a:ext>
            </a:extLst>
          </a:blip>
          <a:srcRect/>
          <a:stretch>
            <a:fillRect/>
          </a:stretch>
        </p:blipFill>
        <p:spPr bwMode="auto">
          <a:xfrm>
            <a:off x="542924" y="1981200"/>
            <a:ext cx="5486400" cy="3505200"/>
          </a:xfrm>
          <a:prstGeom prst="rect">
            <a:avLst/>
          </a:prstGeom>
          <a:noFill/>
          <a:ln>
            <a:noFill/>
          </a:ln>
        </p:spPr>
      </p:pic>
      <p:sp>
        <p:nvSpPr>
          <p:cNvPr id="2" name="TextBox 1"/>
          <p:cNvSpPr txBox="1"/>
          <p:nvPr/>
        </p:nvSpPr>
        <p:spPr>
          <a:xfrm>
            <a:off x="914400" y="609600"/>
            <a:ext cx="9982200" cy="646331"/>
          </a:xfrm>
          <a:prstGeom prst="rect">
            <a:avLst/>
          </a:prstGeom>
          <a:noFill/>
        </p:spPr>
        <p:txBody>
          <a:bodyPr wrap="square" rtlCol="0">
            <a:spAutoFit/>
          </a:bodyPr>
          <a:lstStyle/>
          <a:p>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Một</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số</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hình</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ảnh</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trong</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thực</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tế</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có</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trục</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đối</a:t>
            </a:r>
            <a:r>
              <a:rPr lang="en-US" sz="3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xứng</a:t>
            </a:r>
            <a:endPar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C:\Users\Admin\Pictures\tải xuống (2).png"/>
          <p:cNvPicPr/>
          <p:nvPr/>
        </p:nvPicPr>
        <p:blipFill>
          <a:blip r:embed="rId4">
            <a:extLst>
              <a:ext uri="{28A0092B-C50C-407E-A947-70E740481C1C}">
                <a14:useLocalDpi xmlns:a14="http://schemas.microsoft.com/office/drawing/2010/main" val="0"/>
              </a:ext>
            </a:extLst>
          </a:blip>
          <a:srcRect/>
          <a:stretch>
            <a:fillRect/>
          </a:stretch>
        </p:blipFill>
        <p:spPr bwMode="auto">
          <a:xfrm>
            <a:off x="6230661" y="1981200"/>
            <a:ext cx="5419725" cy="3505200"/>
          </a:xfrm>
          <a:prstGeom prst="rect">
            <a:avLst/>
          </a:prstGeom>
          <a:noFill/>
          <a:ln>
            <a:noFill/>
          </a:ln>
        </p:spPr>
      </p:pic>
      <p:sp>
        <p:nvSpPr>
          <p:cNvPr id="3" name="TextBox 2"/>
          <p:cNvSpPr txBox="1"/>
          <p:nvPr/>
        </p:nvSpPr>
        <p:spPr>
          <a:xfrm>
            <a:off x="8001000" y="1295400"/>
            <a:ext cx="2260877" cy="646331"/>
          </a:xfrm>
          <a:prstGeom prst="rect">
            <a:avLst/>
          </a:prstGeom>
          <a:noFill/>
        </p:spPr>
        <p:txBody>
          <a:bodyPr wrap="square" rtlCol="0">
            <a:spAutoFit/>
          </a:bodyPr>
          <a:lstStyle/>
          <a:p>
            <a:r>
              <a:rPr lang="en-US" sz="3600" dirty="0" err="1" smtClean="0">
                <a:latin typeface="Tahoma" panose="020B0604030504040204" pitchFamily="34" charset="0"/>
                <a:ea typeface="Tahoma" panose="020B0604030504040204" pitchFamily="34" charset="0"/>
                <a:cs typeface="Tahoma" panose="020B0604030504040204" pitchFamily="34" charset="0"/>
              </a:rPr>
              <a:t>Chiếc</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smtClean="0">
                <a:latin typeface="Tahoma" panose="020B0604030504040204" pitchFamily="34" charset="0"/>
                <a:ea typeface="Tahoma" panose="020B0604030504040204" pitchFamily="34" charset="0"/>
                <a:cs typeface="Tahoma" panose="020B0604030504040204" pitchFamily="34" charset="0"/>
              </a:rPr>
              <a:t>lá</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5990382"/>
      </p:ext>
    </p:extLst>
  </p:cSld>
  <p:clrMapOvr>
    <a:masterClrMapping/>
  </p:clrMapOvr>
  <p:transition spd="slow">
    <p:wipe dir="d"/>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2356</TotalTime>
  <Words>676</Words>
  <Application>Microsoft Office PowerPoint</Application>
  <PresentationFormat>Widescreen</PresentationFormat>
  <Paragraphs>58</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Tahoma</vt:lpstr>
      <vt:lpstr>Times New Roman</vt:lpstr>
      <vt:lpstr>1_Office Theme</vt:lpstr>
      <vt:lpstr>PowerPoint Presentation</vt:lpstr>
      <vt:lpstr>PowerPoint Presentation</vt:lpstr>
      <vt:lpstr>PowerPoint Presentation</vt:lpstr>
      <vt:lpstr>HĐ2: Hoạt động cá nhân - Vẽ một đường tròn trên giấy rồi cắt theo nét vẽ ta được một hình tròn.</vt:lpstr>
      <vt:lpstr>HĐ3: Gấp đôi một tờ giấy (H.5.2a), dùng kéo cắt một đường như Hình 5.2b rồi mở ra, ta được một hình. Hình đó có đặc điểm gì giống những hình trên? </vt:lpstr>
      <vt:lpstr>PowerPoint Presentation</vt:lpstr>
      <vt:lpstr>PowerPoint Presentation</vt:lpstr>
      <vt:lpstr>PowerPoint Presentation</vt:lpstr>
      <vt:lpstr>PowerPoint Presentation</vt:lpstr>
      <vt:lpstr>PowerPoint Presentation</vt:lpstr>
      <vt:lpstr>Dựa vào HĐ 2, em hãy cho biết trục đối xứng của hình tròn là đường thẳng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HP</cp:lastModifiedBy>
  <cp:revision>66</cp:revision>
  <dcterms:created xsi:type="dcterms:W3CDTF">2021-08-12T10:20:39Z</dcterms:created>
  <dcterms:modified xsi:type="dcterms:W3CDTF">2022-12-09T01:59:48Z</dcterms:modified>
</cp:coreProperties>
</file>