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83" r:id="rId3"/>
    <p:sldId id="295" r:id="rId4"/>
    <p:sldId id="296" r:id="rId5"/>
    <p:sldId id="291" r:id="rId6"/>
    <p:sldId id="297" r:id="rId7"/>
    <p:sldId id="298" r:id="rId8"/>
    <p:sldId id="299" r:id="rId9"/>
    <p:sldId id="300" r:id="rId10"/>
    <p:sldId id="301" r:id="rId11"/>
    <p:sldId id="304" r:id="rId12"/>
    <p:sldId id="302" r:id="rId13"/>
    <p:sldId id="305" r:id="rId14"/>
    <p:sldId id="306" r:id="rId15"/>
    <p:sldId id="307" r:id="rId16"/>
    <p:sldId id="303" r:id="rId17"/>
    <p:sldId id="308" r:id="rId18"/>
    <p:sldId id="309" r:id="rId19"/>
    <p:sldId id="310"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6E0B3-B94E-41E6-8376-E2166BE3153F}" type="datetimeFigureOut">
              <a:rPr lang="en-US" smtClean="0"/>
              <a:t>4/27/2025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D0B5-280D-4D07-AB7B-A0891EA31E48}" type="slidenum">
              <a:rPr lang="en-US" smtClean="0"/>
              <a:t>‹#›</a:t>
            </a:fld>
            <a:endParaRPr lang="en-US"/>
          </a:p>
        </p:txBody>
      </p:sp>
    </p:spTree>
    <p:extLst>
      <p:ext uri="{BB962C8B-B14F-4D97-AF65-F5344CB8AC3E}">
        <p14:creationId xmlns:p14="http://schemas.microsoft.com/office/powerpoint/2010/main" val="40095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EE942-96A8-4958-B7B1-0271A602F99F}"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5350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414733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93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2552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6113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C100C-4240-4995-8AA9-482A1F5AB068}"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470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C100C-4240-4995-8AA9-482A1F5AB068}" type="datetimeFigureOut">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21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C100C-4240-4995-8AA9-482A1F5AB068}" type="datetimeFigureOut">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5313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11171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9217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283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C100C-4240-4995-8AA9-482A1F5AB068}" type="datetimeFigureOut">
              <a:rPr lang="en-US" smtClean="0"/>
              <a:t>4/27/2025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9B3-2240-4111-B34A-45DD18AA5DDC}" type="slidenum">
              <a:rPr lang="en-US" smtClean="0"/>
              <a:t>‹#›</a:t>
            </a:fld>
            <a:endParaRPr lang="en-US"/>
          </a:p>
        </p:txBody>
      </p:sp>
    </p:spTree>
    <p:extLst>
      <p:ext uri="{BB962C8B-B14F-4D97-AF65-F5344CB8AC3E}">
        <p14:creationId xmlns:p14="http://schemas.microsoft.com/office/powerpoint/2010/main" val="3829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933166" y="1094617"/>
            <a:ext cx="7277669" cy="1038983"/>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a:t>
            </a: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 ĐẤT VÀ BẦU TRỜI</a:t>
            </a:r>
            <a:endParaRPr lang="vi-VN"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105C61F-9005-4F14-AAC5-86C48AA5DAAE}"/>
              </a:ext>
            </a:extLst>
          </p:cNvPr>
          <p:cNvSpPr txBox="1">
            <a:spLocks/>
          </p:cNvSpPr>
          <p:nvPr/>
        </p:nvSpPr>
        <p:spPr>
          <a:xfrm>
            <a:off x="933166" y="2286000"/>
            <a:ext cx="7525034" cy="167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700" b="1" dirty="0">
                <a:solidFill>
                  <a:srgbClr val="C00000"/>
                </a:solidFill>
                <a:latin typeface="Times New Roman" panose="02020603050405020304" pitchFamily="18" charset="0"/>
                <a:cs typeface="Times New Roman" panose="02020603050405020304" pitchFamily="18" charset="0"/>
              </a:rPr>
              <a:t>BÀI </a:t>
            </a:r>
            <a:r>
              <a:rPr lang="en-US" sz="2700" b="1" dirty="0" smtClean="0">
                <a:solidFill>
                  <a:srgbClr val="C00000"/>
                </a:solidFill>
                <a:latin typeface="Times New Roman" panose="02020603050405020304" pitchFamily="18" charset="0"/>
                <a:cs typeface="Times New Roman" panose="02020603050405020304" pitchFamily="18" charset="0"/>
              </a:rPr>
              <a:t>43: CHUYỂN ĐỘNG NHÌN THẤY </a:t>
            </a:r>
          </a:p>
          <a:p>
            <a:pPr>
              <a:lnSpc>
                <a:spcPct val="150000"/>
              </a:lnSpc>
            </a:pPr>
            <a:r>
              <a:rPr lang="en-US" sz="2700" b="1" dirty="0" smtClean="0">
                <a:solidFill>
                  <a:srgbClr val="C00000"/>
                </a:solidFill>
                <a:latin typeface="Times New Roman" panose="02020603050405020304" pitchFamily="18" charset="0"/>
                <a:cs typeface="Times New Roman" panose="02020603050405020304" pitchFamily="18" charset="0"/>
              </a:rPr>
              <a:t>CỦA MẶT TRỜI</a:t>
            </a:r>
          </a:p>
          <a:p>
            <a:pPr>
              <a:lnSpc>
                <a:spcPct val="150000"/>
              </a:lnSpc>
            </a:pPr>
            <a:r>
              <a:rPr lang="en-US" sz="2700" b="1" i="1" dirty="0" smtClean="0">
                <a:solidFill>
                  <a:srgbClr val="C00000"/>
                </a:solidFill>
                <a:latin typeface="Times New Roman" panose="02020603050405020304" pitchFamily="18" charset="0"/>
                <a:cs typeface="Times New Roman" panose="02020603050405020304" pitchFamily="18" charset="0"/>
              </a:rPr>
              <a:t>(</a:t>
            </a:r>
            <a:r>
              <a:rPr lang="en-US" sz="2700" b="1" i="1" dirty="0" err="1" smtClean="0">
                <a:solidFill>
                  <a:srgbClr val="C00000"/>
                </a:solidFill>
                <a:latin typeface="Times New Roman" panose="02020603050405020304" pitchFamily="18" charset="0"/>
                <a:cs typeface="Times New Roman" panose="02020603050405020304" pitchFamily="18" charset="0"/>
              </a:rPr>
              <a:t>Tiết</a:t>
            </a:r>
            <a:r>
              <a:rPr lang="en-US" sz="2700" b="1" i="1" dirty="0" smtClean="0">
                <a:solidFill>
                  <a:srgbClr val="C00000"/>
                </a:solidFill>
                <a:latin typeface="Times New Roman" panose="02020603050405020304" pitchFamily="18" charset="0"/>
                <a:cs typeface="Times New Roman" panose="02020603050405020304" pitchFamily="18" charset="0"/>
              </a:rPr>
              <a:t> </a:t>
            </a:r>
            <a:r>
              <a:rPr lang="en-US" sz="2700" b="1" i="1" dirty="0" smtClean="0">
                <a:solidFill>
                  <a:srgbClr val="C00000"/>
                </a:solidFill>
                <a:latin typeface="Times New Roman" panose="02020603050405020304" pitchFamily="18" charset="0"/>
                <a:cs typeface="Times New Roman" panose="02020603050405020304" pitchFamily="18" charset="0"/>
              </a:rPr>
              <a:t>42 </a:t>
            </a:r>
            <a:r>
              <a:rPr lang="en-US" sz="2700" b="1" i="1" dirty="0" smtClean="0">
                <a:solidFill>
                  <a:srgbClr val="C00000"/>
                </a:solidFill>
                <a:latin typeface="Times New Roman" panose="02020603050405020304" pitchFamily="18" charset="0"/>
                <a:cs typeface="Times New Roman" panose="02020603050405020304" pitchFamily="18" charset="0"/>
              </a:rPr>
              <a:t>+ </a:t>
            </a:r>
            <a:r>
              <a:rPr lang="en-US" sz="2700" b="1" i="1" dirty="0" smtClean="0">
                <a:solidFill>
                  <a:srgbClr val="C00000"/>
                </a:solidFill>
                <a:latin typeface="Times New Roman" panose="02020603050405020304" pitchFamily="18" charset="0"/>
                <a:cs typeface="Times New Roman" panose="02020603050405020304" pitchFamily="18" charset="0"/>
              </a:rPr>
              <a:t>43)</a:t>
            </a:r>
            <a:endParaRPr lang="vi-VN" sz="27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152400"/>
            <a:ext cx="8571536" cy="60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i="1" smtClean="0">
                <a:solidFill>
                  <a:srgbClr val="0070C0"/>
                </a:solidFill>
                <a:latin typeface="Times New Roman" panose="02020603050405020304" pitchFamily="18" charset="0"/>
                <a:cs typeface="Times New Roman" panose="02020603050405020304" pitchFamily="18" charset="0"/>
              </a:rPr>
              <a:t>*Kết luận:</a:t>
            </a:r>
          </a:p>
          <a:p>
            <a:pPr algn="just"/>
            <a:r>
              <a:rPr lang="en-US" sz="3600">
                <a:solidFill>
                  <a:srgbClr val="0070C0"/>
                </a:solidFill>
                <a:latin typeface="Times New Roman" panose="02020603050405020304" pitchFamily="18" charset="0"/>
                <a:cs typeface="Times New Roman" panose="02020603050405020304" pitchFamily="18" charset="0"/>
              </a:rPr>
              <a:t>- Hằng ngày, chúng ta thấy Mặt Trời mọc ở hướng Đông và “chuyển động” trên bầu trời dần về hướng Tây rồi lặn.</a:t>
            </a:r>
          </a:p>
          <a:p>
            <a:pPr algn="just"/>
            <a:r>
              <a:rPr lang="en-US" sz="3600" smtClean="0">
                <a:solidFill>
                  <a:srgbClr val="0070C0"/>
                </a:solidFill>
                <a:latin typeface="Times New Roman" panose="02020603050405020304" pitchFamily="18" charset="0"/>
                <a:cs typeface="Times New Roman" panose="02020603050405020304" pitchFamily="18" charset="0"/>
              </a:rPr>
              <a:t>- Nguyên nhân của hiện tượng này là do Trái Đất chuyển động tự </a:t>
            </a:r>
            <a:r>
              <a:rPr lang="en-US" sz="3600">
                <a:solidFill>
                  <a:srgbClr val="0070C0"/>
                </a:solidFill>
                <a:latin typeface="Times New Roman" panose="02020603050405020304" pitchFamily="18" charset="0"/>
                <a:cs typeface="Times New Roman" panose="02020603050405020304" pitchFamily="18" charset="0"/>
              </a:rPr>
              <a:t>quay quanh trục của nó theo chiều từ Tây sang Đông</a:t>
            </a:r>
            <a:r>
              <a:rPr lang="en-US" sz="3600" smtClean="0">
                <a:solidFill>
                  <a:srgbClr val="0070C0"/>
                </a:solidFill>
                <a:latin typeface="Times New Roman" panose="02020603050405020304" pitchFamily="18" charset="0"/>
                <a:cs typeface="Times New Roman" panose="02020603050405020304" pitchFamily="18" charset="0"/>
              </a:rPr>
              <a:t>.</a:t>
            </a:r>
            <a:endParaRPr lang="en-US" sz="3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pic>
        <p:nvPicPr>
          <p:cNvPr id="7" name="Picture 6" descr="https://cdn.vungoi.vn/vungoi/2021/0827/1630048107082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3670"/>
            <a:ext cx="8534400" cy="5318129"/>
          </a:xfrm>
          <a:prstGeom prst="rect">
            <a:avLst/>
          </a:prstGeom>
          <a:noFill/>
          <a:ln>
            <a:noFill/>
          </a:ln>
        </p:spPr>
      </p:pic>
    </p:spTree>
    <p:extLst>
      <p:ext uri="{BB962C8B-B14F-4D97-AF65-F5344CB8AC3E}">
        <p14:creationId xmlns:p14="http://schemas.microsoft.com/office/powerpoint/2010/main" val="2429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dirty="0" smtClean="0">
                <a:latin typeface="Times New Roman" panose="02020603050405020304" pitchFamily="18" charset="0"/>
                <a:cs typeface="Times New Roman" panose="02020603050405020304" pitchFamily="18" charset="0"/>
              </a:rPr>
              <a:t>a.</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Thực</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hành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quan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sát</a:t>
            </a:r>
            <a:r>
              <a:rPr lang="en-US" sz="2100" b="1" dirty="0" smtClean="0">
                <a:latin typeface="Times New Roman" panose="02020603050405020304" pitchFamily="18" charset="0"/>
                <a:cs typeface="Times New Roman" panose="02020603050405020304" pitchFamily="18" charset="0"/>
              </a:rPr>
              <a: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101299"/>
            <a:ext cx="8660990" cy="2403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4: Các vị trí trên quả địa cầu mà ánh sáng sẽ chiếu tới là những vị trí ánh sáng vừa mới chiếu tới ngay khi ta quay tiếp quả địa cầu.</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dirty="0" smtClean="0">
                <a:latin typeface="Times New Roman" panose="02020603050405020304" pitchFamily="18" charset="0"/>
                <a:cs typeface="Times New Roman" panose="02020603050405020304" pitchFamily="18" charset="0"/>
              </a:rPr>
              <a:t>a.</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Thực</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hành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quan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sát</a:t>
            </a:r>
            <a:r>
              <a:rPr lang="en-US" sz="2100" b="1" dirty="0" smtClean="0">
                <a:latin typeface="Times New Roman" panose="02020603050405020304" pitchFamily="18" charset="0"/>
                <a:cs typeface="Times New Roman" panose="02020603050405020304" pitchFamily="18" charset="0"/>
              </a:rPr>
              <a: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406098"/>
            <a:ext cx="8660990" cy="15657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5: </a:t>
            </a:r>
            <a:r>
              <a:rPr lang="en-US" sz="3600">
                <a:latin typeface="Times New Roman" panose="02020603050405020304" pitchFamily="18" charset="0"/>
                <a:cs typeface="Times New Roman" panose="02020603050405020304" pitchFamily="18" charset="0"/>
              </a:rPr>
              <a:t>Em hãy quay quả địa cầu để tại Việt Nam sẽ quan sát thấy Mặt Trời mọc, Mặt Trời lặn</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7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410" y="152400"/>
            <a:ext cx="8660990" cy="2022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6</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Từ nội dung thảo luận 4 và 5, em có liên hệ gì tới hiện tượng ngày và đêm trên Trái Đất, Mặt Trời mọc và Mặt Trời lặn khi quan sát từ Trái Đất</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410" y="228600"/>
            <a:ext cx="8521843" cy="647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Liên hệ hiện tượng ngày và đêm trên Trái Đất, Mặt Trời mọc và lặn khi quan sát từ Trái Đất:</a:t>
            </a:r>
          </a:p>
          <a:p>
            <a:pPr algn="just"/>
            <a:r>
              <a:rPr lang="en-US" sz="3600">
                <a:solidFill>
                  <a:srgbClr val="FF0000"/>
                </a:solidFill>
                <a:latin typeface="Times New Roman" panose="02020603050405020304" pitchFamily="18" charset="0"/>
                <a:cs typeface="Times New Roman" panose="02020603050405020304" pitchFamily="18" charset="0"/>
              </a:rPr>
              <a:t>- Hiện tượng ngày và đêm: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a:t>
            </a:r>
          </a:p>
          <a:p>
            <a:pPr algn="just"/>
            <a:r>
              <a:rPr lang="en-US" sz="3600">
                <a:solidFill>
                  <a:srgbClr val="FF0000"/>
                </a:solidFill>
                <a:latin typeface="Times New Roman" panose="02020603050405020304" pitchFamily="18" charset="0"/>
                <a:cs typeface="Times New Roman" panose="02020603050405020304" pitchFamily="18" charset="0"/>
              </a:rPr>
              <a:t>-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và lặn: Khi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góc nghiêng giữa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và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cũng dần lớn lên. Đồng thời, nó tự quay quanh trục theo hướng từ Tây sang Đông, vì vậy ta có cảm giác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từ thấp lên cao, mọc ở đằng đông, lặn ở đằng tây.</a:t>
            </a:r>
          </a:p>
        </p:txBody>
      </p:sp>
    </p:spTree>
    <p:extLst>
      <p:ext uri="{BB962C8B-B14F-4D97-AF65-F5344CB8AC3E}">
        <p14:creationId xmlns:p14="http://schemas.microsoft.com/office/powerpoint/2010/main" val="3657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828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Giải </a:t>
            </a:r>
            <a:r>
              <a:rPr lang="en-US" sz="3600">
                <a:latin typeface="Times New Roman" panose="02020603050405020304" pitchFamily="18" charset="0"/>
                <a:cs typeface="Times New Roman" panose="02020603050405020304" pitchFamily="18" charset="0"/>
              </a:rPr>
              <a:t>thích hiện tượng ngày, đêm trên Trái Đất và nguyên nhân dẫn đến sự luân phiên ngày và đêm</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04800" y="2209800"/>
            <a:ext cx="8471453" cy="3886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Hiện tượng ngày và đêm sinh ra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nên mọi nơi trên bề mặt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đều lần lượt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sáng</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3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1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Khi Mặt Trời lặn nghĩa là ở bất kì đâu trên Trái Đất đều không thể nhìn thấy Mặt Trời. Kết luận này đúng hay sai? Tại sao? </a:t>
            </a:r>
          </a:p>
        </p:txBody>
      </p:sp>
      <p:sp>
        <p:nvSpPr>
          <p:cNvPr id="4" name="Title 1"/>
          <p:cNvSpPr txBox="1">
            <a:spLocks/>
          </p:cNvSpPr>
          <p:nvPr/>
        </p:nvSpPr>
        <p:spPr>
          <a:xfrm>
            <a:off x="304800" y="1752600"/>
            <a:ext cx="8471453" cy="4800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Times New Roman" panose="02020603050405020304" pitchFamily="18" charset="0"/>
                <a:cs typeface="Times New Roman" panose="02020603050405020304" pitchFamily="18" charset="0"/>
              </a:rPr>
              <a:t>TL</a:t>
            </a:r>
            <a:r>
              <a:rPr lang="en-US" sz="3200" smtClean="0">
                <a:solidFill>
                  <a:srgbClr val="FF0000"/>
                </a:solidFill>
                <a:latin typeface="Times New Roman" panose="02020603050405020304" pitchFamily="18" charset="0"/>
                <a:cs typeface="Times New Roman" panose="02020603050405020304" pitchFamily="18" charset="0"/>
              </a:rPr>
              <a:t>: Kết luận đó sai </a:t>
            </a:r>
            <a:r>
              <a:rPr lang="en-US" sz="3200" smtClean="0">
                <a:solidFill>
                  <a:srgbClr val="00B0F0"/>
                </a:solidFill>
                <a:latin typeface="Times New Roman" panose="02020603050405020304" pitchFamily="18" charset="0"/>
                <a:cs typeface="Times New Roman" panose="02020603050405020304" pitchFamily="18" charset="0"/>
              </a:rPr>
              <a:t>bởi vì hình khối cầu của Trái Đất luôn được chiếu sang 1 nửa. Khi Trái Đất quay, góc nghiêng giữa Mặt Trời và Trái Đất cũng lớn dần lên, đồng thời nó tự quay quanh trục theo hướng từ tây sang đông. Vì vậy Mặt Trời lặn ở phía tây bầu trời tức là ra khỏi vùng sang phía đông, Trong khi đó 1 nửa Trái Đất còn lại sẽ xảy ra hiện tượng Mặt Trời mọc ở phía đông.</a:t>
            </a:r>
          </a:p>
          <a:p>
            <a:pPr algn="just"/>
            <a:r>
              <a:rPr lang="en-US" sz="3200" smtClean="0">
                <a:solidFill>
                  <a:srgbClr val="FF0000"/>
                </a:solidFill>
                <a:latin typeface="Times New Roman" panose="02020603050405020304" pitchFamily="18" charset="0"/>
                <a:cs typeface="Times New Roman" panose="02020603050405020304" pitchFamily="18" charset="0"/>
              </a:rPr>
              <a:t>       Khi Mặt Trời lặn thì ở nửa kia còn lại của Trái Đất sẽ nhìn thấy Mặt Trời mọc</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5334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5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2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Theo em, hằng ngày người sinh sống ở Hà Nội hay ở Điện Biên sẽ quan sát thấy Mặt Trời mọc trước? Tại sao? </a:t>
            </a:r>
            <a:r>
              <a:rPr lang="en-US" sz="3600" smtClean="0">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Người sinh sống ở Hà Nội sẽ quan sát thấy Mặt Trời mọc sớm hơn ở Điện Biên vì Điện Biên nằm cách thủ đô Hà Nội 504km về phía tây</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4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3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Khoảng thời gian mỗi ngày đêm trên Trái Đất là bao lâu? Em hãy cho biết khoảng thời gian đó thể hiện điều gì?</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Khoảng thời gian mỗi ngày đêm trên Trái Đất là 24 giờ. Khoảng thời gian đó thể hiện Trái Đất quay 1 vòng mất khoảng 24 giờ.</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2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Bài</a:t>
            </a:r>
            <a:r>
              <a:rPr lang="en-US" dirty="0" smtClean="0"/>
              <a:t> </a:t>
            </a:r>
            <a:r>
              <a:rPr lang="en-US" dirty="0" err="1" smtClean="0"/>
              <a:t>tập</a:t>
            </a:r>
            <a:r>
              <a:rPr lang="en-US" dirty="0" smtClean="0"/>
              <a:t> </a:t>
            </a:r>
            <a:r>
              <a:rPr lang="en-US" dirty="0" err="1" smtClean="0"/>
              <a:t>dự</a:t>
            </a:r>
            <a:r>
              <a:rPr lang="en-US" dirty="0" smtClean="0"/>
              <a:t> </a:t>
            </a:r>
            <a:r>
              <a:rPr lang="en-US" dirty="0" err="1" smtClean="0"/>
              <a:t>án</a:t>
            </a:r>
            <a:r>
              <a:rPr lang="en-US" dirty="0" smtClean="0"/>
              <a:t> </a:t>
            </a:r>
            <a:r>
              <a:rPr lang="en-US" dirty="0" err="1" smtClean="0"/>
              <a:t>chế</a:t>
            </a:r>
            <a:r>
              <a:rPr lang="en-US" dirty="0" smtClean="0"/>
              <a:t> </a:t>
            </a:r>
            <a:r>
              <a:rPr lang="en-US" dirty="0" err="1" smtClean="0"/>
              <a:t>tạo</a:t>
            </a:r>
            <a:r>
              <a:rPr lang="en-US" dirty="0" smtClean="0"/>
              <a:t> </a:t>
            </a:r>
            <a:r>
              <a:rPr lang="en-US" dirty="0" err="1" smtClean="0"/>
              <a:t>đồng</a:t>
            </a:r>
            <a:r>
              <a:rPr lang="en-US" dirty="0" smtClean="0"/>
              <a:t> </a:t>
            </a:r>
            <a:r>
              <a:rPr lang="en-US" dirty="0" err="1" smtClean="0"/>
              <a:t>hồ</a:t>
            </a:r>
            <a:r>
              <a:rPr lang="en-US" dirty="0" smtClean="0"/>
              <a:t> </a:t>
            </a:r>
            <a:r>
              <a:rPr lang="en-US" dirty="0" err="1" smtClean="0"/>
              <a:t>mặt</a:t>
            </a:r>
            <a:r>
              <a:rPr lang="en-US" dirty="0" smtClean="0"/>
              <a:t> </a:t>
            </a:r>
            <a:r>
              <a:rPr lang="en-US" dirty="0" err="1" smtClean="0"/>
              <a:t>trời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75" t="34167" r="19063" b="25834"/>
          <a:stretch/>
        </p:blipFill>
        <p:spPr bwMode="auto">
          <a:xfrm>
            <a:off x="27039" y="1828800"/>
            <a:ext cx="477012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Đồng hồ ra đời khi nào? Lịch sử hình thành và phát triển của đồng hồ -  Thegioidido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781" y="1739473"/>
            <a:ext cx="4503761" cy="298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3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Dark horizontal"/>
          <p:cNvSpPr>
            <a:spLocks noChangeArrowheads="1"/>
          </p:cNvSpPr>
          <p:nvPr/>
        </p:nvSpPr>
        <p:spPr bwMode="auto">
          <a:xfrm>
            <a:off x="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3" name="Rectangle 3" descr="Dark vertical"/>
          <p:cNvSpPr>
            <a:spLocks noChangeArrowheads="1"/>
          </p:cNvSpPr>
          <p:nvPr/>
        </p:nvSpPr>
        <p:spPr bwMode="auto">
          <a:xfrm>
            <a:off x="0" y="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descr="Dark vertical"/>
          <p:cNvSpPr>
            <a:spLocks noChangeArrowheads="1"/>
          </p:cNvSpPr>
          <p:nvPr/>
        </p:nvSpPr>
        <p:spPr bwMode="auto">
          <a:xfrm>
            <a:off x="0" y="670560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descr="Dark horizontal"/>
          <p:cNvSpPr>
            <a:spLocks noChangeArrowheads="1"/>
          </p:cNvSpPr>
          <p:nvPr/>
        </p:nvSpPr>
        <p:spPr bwMode="auto">
          <a:xfrm>
            <a:off x="899160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sp>
        <p:nvSpPr>
          <p:cNvPr id="128007" name="Rectangle 7"/>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pic>
        <p:nvPicPr>
          <p:cNvPr id="128008" name="Picture 8"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28009" name="Picture 9"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62940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128010" name="WordArt 10"/>
          <p:cNvSpPr>
            <a:spLocks noChangeArrowheads="1" noChangeShapeType="1" noTextEdit="1"/>
          </p:cNvSpPr>
          <p:nvPr/>
        </p:nvSpPr>
        <p:spPr bwMode="auto">
          <a:xfrm>
            <a:off x="228600" y="304800"/>
            <a:ext cx="5105400" cy="5334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rPr>
              <a:t>HƯỚNG DẪN VỀ NHÀ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endParaRPr>
          </a:p>
        </p:txBody>
      </p:sp>
      <p:pic>
        <p:nvPicPr>
          <p:cNvPr id="128011" name="Picture 11" descr="j01953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2" name="Text Box 12"/>
          <p:cNvSpPr txBox="1">
            <a:spLocks noChangeArrowheads="1"/>
          </p:cNvSpPr>
          <p:nvPr/>
        </p:nvSpPr>
        <p:spPr bwMode="auto">
          <a:xfrm>
            <a:off x="373626" y="1981200"/>
            <a:ext cx="8610600" cy="1200329"/>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pitchFamily="34" charset="0"/>
                <a:cs typeface="Arial" pitchFamily="34" charset="0"/>
              </a:rPr>
              <a:t>1) </a:t>
            </a:r>
            <a:r>
              <a:rPr lang="vi-VN" sz="3600" dirty="0" smtClean="0">
                <a:solidFill>
                  <a:srgbClr val="FF0000"/>
                </a:solidFill>
                <a:latin typeface="Arial" pitchFamily="34" charset="0"/>
                <a:cs typeface="Arial" pitchFamily="34" charset="0"/>
              </a:rPr>
              <a:t>Bài tập dự án:</a:t>
            </a:r>
            <a:r>
              <a:rPr lang="vi-VN" sz="3600" dirty="0" smtClean="0">
                <a:latin typeface="Arial" pitchFamily="34" charset="0"/>
                <a:cs typeface="Arial" pitchFamily="34" charset="0"/>
              </a:rPr>
              <a:t> chế t</a:t>
            </a:r>
            <a:r>
              <a:rPr lang="en-US" sz="3600" dirty="0" err="1" smtClean="0">
                <a:latin typeface="Arial" pitchFamily="34" charset="0"/>
                <a:cs typeface="Arial" pitchFamily="34" charset="0"/>
              </a:rPr>
              <a:t>ạo</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đồng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hồ</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mặt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trời</a:t>
            </a:r>
            <a:r>
              <a:rPr lang="en-US" sz="3600" smtClean="0">
                <a:latin typeface="Arial" pitchFamily="34" charset="0"/>
                <a:cs typeface="Arial" pitchFamily="34" charset="0"/>
              </a:rPr>
              <a:t>. </a:t>
            </a:r>
            <a:endParaRPr lang="en-US" sz="3600" dirty="0">
              <a:latin typeface="Arial" pitchFamily="34" charset="0"/>
              <a:cs typeface="Arial" pitchFamily="34" charset="0"/>
            </a:endParaRPr>
          </a:p>
        </p:txBody>
      </p:sp>
      <p:sp>
        <p:nvSpPr>
          <p:cNvPr id="128013" name="Text Box 13"/>
          <p:cNvSpPr txBox="1">
            <a:spLocks noChangeArrowheads="1"/>
          </p:cNvSpPr>
          <p:nvPr/>
        </p:nvSpPr>
        <p:spPr bwMode="auto">
          <a:xfrm>
            <a:off x="304800" y="3465139"/>
            <a:ext cx="8839200" cy="1831271"/>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charset="0"/>
              </a:rPr>
              <a:t>2) </a:t>
            </a:r>
            <a:r>
              <a:rPr lang="en-US" sz="3600" dirty="0" err="1">
                <a:solidFill>
                  <a:srgbClr val="FF0000"/>
                </a:solidFill>
                <a:latin typeface="Arial" charset="0"/>
              </a:rPr>
              <a:t>Chuẩn</a:t>
            </a:r>
            <a:r>
              <a:rPr lang="en-US" sz="3600" dirty="0">
                <a:solidFill>
                  <a:srgbClr val="FF0000"/>
                </a:solidFill>
                <a:latin typeface="Arial" charset="0"/>
              </a:rPr>
              <a:t> </a:t>
            </a:r>
            <a:r>
              <a:rPr lang="en-US" sz="3600" dirty="0" err="1">
                <a:solidFill>
                  <a:srgbClr val="FF0000"/>
                </a:solidFill>
                <a:latin typeface="Arial" charset="0"/>
              </a:rPr>
              <a:t>bị</a:t>
            </a:r>
            <a:r>
              <a:rPr lang="en-US" sz="3600" dirty="0">
                <a:solidFill>
                  <a:srgbClr val="FF0000"/>
                </a:solidFill>
                <a:latin typeface="Arial" charset="0"/>
              </a:rPr>
              <a:t> </a:t>
            </a:r>
            <a:r>
              <a:rPr lang="en-US" sz="3600" dirty="0" err="1">
                <a:solidFill>
                  <a:srgbClr val="FF0000"/>
                </a:solidFill>
                <a:latin typeface="Arial" charset="0"/>
              </a:rPr>
              <a:t>bài</a:t>
            </a:r>
            <a:r>
              <a:rPr lang="en-US" sz="3600" dirty="0">
                <a:solidFill>
                  <a:srgbClr val="FF0000"/>
                </a:solidFill>
                <a:latin typeface="Arial" charset="0"/>
              </a:rPr>
              <a:t> </a:t>
            </a:r>
            <a:r>
              <a:rPr lang="en-US" sz="3600" dirty="0" err="1">
                <a:solidFill>
                  <a:srgbClr val="FF0000"/>
                </a:solidFill>
                <a:latin typeface="Arial" charset="0"/>
              </a:rPr>
              <a:t>mới</a:t>
            </a:r>
            <a:r>
              <a:rPr lang="en-US" sz="3600" dirty="0">
                <a:solidFill>
                  <a:srgbClr val="FF0000"/>
                </a:solidFill>
                <a:latin typeface="Arial" charset="0"/>
              </a:rPr>
              <a:t> :</a:t>
            </a:r>
          </a:p>
          <a:p>
            <a:pPr>
              <a:spcBef>
                <a:spcPts val="600"/>
              </a:spcBef>
            </a:pPr>
            <a:r>
              <a:rPr lang="en-US" sz="3600" dirty="0">
                <a:latin typeface="Arial" charset="0"/>
              </a:rPr>
              <a:t> - </a:t>
            </a:r>
            <a:r>
              <a:rPr lang="en-US" sz="3600" dirty="0" err="1">
                <a:latin typeface="Arial" charset="0"/>
              </a:rPr>
              <a:t>Tìm</a:t>
            </a:r>
            <a:r>
              <a:rPr lang="en-US" sz="3600" dirty="0">
                <a:latin typeface="Arial" charset="0"/>
              </a:rPr>
              <a:t> </a:t>
            </a:r>
            <a:r>
              <a:rPr lang="en-US" sz="3600" dirty="0" err="1">
                <a:latin typeface="Arial" charset="0"/>
              </a:rPr>
              <a:t>hiểu</a:t>
            </a:r>
            <a:r>
              <a:rPr lang="en-US" sz="3600" dirty="0">
                <a:latin typeface="Arial" charset="0"/>
              </a:rPr>
              <a:t> </a:t>
            </a:r>
            <a:r>
              <a:rPr lang="en-US" sz="3600" dirty="0" err="1">
                <a:latin typeface="Arial" charset="0"/>
              </a:rPr>
              <a:t>về</a:t>
            </a:r>
            <a:r>
              <a:rPr lang="en-US" sz="3600" dirty="0">
                <a:latin typeface="Arial" charset="0"/>
              </a:rPr>
              <a:t>  </a:t>
            </a:r>
            <a:r>
              <a:rPr lang="vi-VN" sz="3600" dirty="0" smtClean="0">
                <a:latin typeface="Arial" charset="0"/>
              </a:rPr>
              <a:t>chuyển động nhìn thấy của Mặt Trăng.</a:t>
            </a:r>
            <a:endParaRPr lang="en-US" sz="3600" dirty="0">
              <a:latin typeface="Arial" charset="0"/>
            </a:endParaRPr>
          </a:p>
        </p:txBody>
      </p:sp>
    </p:spTree>
    <p:extLst>
      <p:ext uri="{BB962C8B-B14F-4D97-AF65-F5344CB8AC3E}">
        <p14:creationId xmlns:p14="http://schemas.microsoft.com/office/powerpoint/2010/main" val="353867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 y="1133617"/>
            <a:ext cx="8358401" cy="2896738"/>
          </a:xfrm>
        </p:spPr>
        <p:txBody>
          <a:bodyPr>
            <a:noAutofit/>
          </a:bodyPr>
          <a:lstStyle/>
          <a:p>
            <a:pPr algn="just"/>
            <a:r>
              <a:rPr lang="en-US" sz="3000">
                <a:latin typeface="Times New Roman" panose="02020603050405020304" pitchFamily="18" charset="0"/>
                <a:cs typeface="Times New Roman" panose="02020603050405020304" pitchFamily="18" charset="0"/>
              </a:rPr>
              <a:t>	Hằng </a:t>
            </a:r>
            <a:r>
              <a:rPr lang="en-US" sz="3000" smtClean="0">
                <a:latin typeface="Times New Roman" panose="02020603050405020304" pitchFamily="18" charset="0"/>
                <a:cs typeface="Times New Roman" panose="02020603050405020304" pitchFamily="18" charset="0"/>
              </a:rPr>
              <a:t>ngày chúng ta nhìn thấy Mặt Trời chuyển động trên bầu trời. Có người nói rằng, đó là do Trái Đất đứng yên còn Mặt Trời chuyển động quanh Trái Đất. Em nghĩ gì về điều này?</a:t>
            </a:r>
            <a:endParaRPr lang="en-US" sz="3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4169" y="4281132"/>
            <a:ext cx="7886700" cy="10082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068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1. </a:t>
            </a:r>
            <a:r>
              <a:rPr lang="en-US" sz="2100" b="1" smtClean="0">
                <a:latin typeface="Times New Roman" panose="02020603050405020304" pitchFamily="18" charset="0"/>
                <a:cs typeface="Times New Roman" panose="02020603050405020304" pitchFamily="18" charset="0"/>
              </a:rPr>
              <a:t>CHUYỂN ĐỘNG NHÌN THẤY CỦA MẶT TRỜI.</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dirty="0" smtClean="0">
                <a:latin typeface="Times New Roman" panose="02020603050405020304" pitchFamily="18" charset="0"/>
                <a:cs typeface="Times New Roman" panose="02020603050405020304" pitchFamily="18" charset="0"/>
              </a:rPr>
              <a:t>a.</a:t>
            </a: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Tìm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hiểu</a:t>
            </a:r>
            <a:r>
              <a:rPr lang="en-US" sz="2100" b="1" dirty="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chuyển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động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nhìn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thấy</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của</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Mặt</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Trời</a:t>
            </a:r>
            <a:r>
              <a:rPr lang="en-US" sz="2100" b="1" dirty="0" smtClean="0">
                <a:latin typeface="Times New Roman" panose="02020603050405020304" pitchFamily="18" charset="0"/>
                <a:cs typeface="Times New Roman" panose="02020603050405020304" pitchFamily="18" charset="0"/>
              </a:rPr>
              <a: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219200"/>
            <a:ext cx="8660990" cy="13408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Times New Roman" panose="02020603050405020304" pitchFamily="18" charset="0"/>
                <a:cs typeface="Times New Roman" panose="02020603050405020304" pitchFamily="18" charset="0"/>
              </a:rPr>
              <a:t>?1. </a:t>
            </a:r>
            <a:r>
              <a:rPr lang="en-US" sz="3600">
                <a:latin typeface="Times New Roman" panose="02020603050405020304" pitchFamily="18" charset="0"/>
                <a:cs typeface="Times New Roman" panose="02020603050405020304" pitchFamily="18" charset="0"/>
              </a:rPr>
              <a:t>Em hãy mô tả sự chuyển động của Mặt Trời hằng ngày trên bầu </a:t>
            </a:r>
            <a:r>
              <a:rPr lang="en-US" sz="3600" smtClean="0">
                <a:latin typeface="Times New Roman" panose="02020603050405020304" pitchFamily="18" charset="0"/>
                <a:cs typeface="Times New Roman" panose="02020603050405020304" pitchFamily="18" charset="0"/>
              </a:rPr>
              <a:t>trời.</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5562600" y="2514600"/>
            <a:ext cx="3008938" cy="3764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a:solidFill>
                  <a:srgbClr val="FF0000"/>
                </a:solidFill>
                <a:latin typeface="Times New Roman" panose="02020603050405020304" pitchFamily="18" charset="0"/>
                <a:cs typeface="Times New Roman" panose="02020603050405020304" pitchFamily="18" charset="0"/>
              </a:rPr>
              <a:t>TL: Sự chuyển động của Mặt Trời hằng ngày trên bầu trời là: Mặt trời mọc ở đằng Đông và lặn ở đằng Tây</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7" name="Picture 6" descr="https://cdn.vungoi.vn/vungoi/2021/0827/1630047939628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837738" cy="4191000"/>
          </a:xfrm>
          <a:prstGeom prst="rect">
            <a:avLst/>
          </a:prstGeom>
          <a:noFill/>
          <a:ln>
            <a:noFill/>
          </a:ln>
        </p:spPr>
      </p:pic>
    </p:spTree>
    <p:extLst>
      <p:ext uri="{BB962C8B-B14F-4D97-AF65-F5344CB8AC3E}">
        <p14:creationId xmlns:p14="http://schemas.microsoft.com/office/powerpoint/2010/main" val="2861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
            <a:ext cx="4432322" cy="3514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875" y="-12"/>
            <a:ext cx="4722125" cy="3514300"/>
          </a:xfrm>
          <a:prstGeom prst="rect">
            <a:avLst/>
          </a:prstGeom>
        </p:spPr>
      </p:pic>
      <p:pic>
        <p:nvPicPr>
          <p:cNvPr id="5122" name="Picture 2" descr="Mặt trời mọc hướng nào lặn hướng nào và lặn hướng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95" y="3698543"/>
            <a:ext cx="5603779" cy="299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4400" y="228601"/>
            <a:ext cx="4150056" cy="6324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tfnt.jpg"/>
          <p:cNvPicPr/>
          <p:nvPr/>
        </p:nvPicPr>
        <p:blipFill>
          <a:blip r:embed="rId2">
            <a:extLst>
              <a:ext uri="{28A0092B-C50C-407E-A947-70E740481C1C}">
                <a14:useLocalDpi xmlns:a14="http://schemas.microsoft.com/office/drawing/2010/main" val="0"/>
              </a:ext>
            </a:extLst>
          </a:blip>
          <a:srcRect/>
          <a:stretch>
            <a:fillRect/>
          </a:stretch>
        </p:blipFill>
        <p:spPr bwMode="auto">
          <a:xfrm>
            <a:off x="172323" y="685801"/>
            <a:ext cx="4399677" cy="5410198"/>
          </a:xfrm>
          <a:prstGeom prst="rect">
            <a:avLst/>
          </a:prstGeom>
          <a:noFill/>
          <a:ln>
            <a:noFill/>
          </a:ln>
        </p:spPr>
      </p:pic>
    </p:spTree>
    <p:extLst>
      <p:ext uri="{BB962C8B-B14F-4D97-AF65-F5344CB8AC3E}">
        <p14:creationId xmlns:p14="http://schemas.microsoft.com/office/powerpoint/2010/main" val="39382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3217422"/>
            <a:ext cx="8571536" cy="30309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của nó theo chiều ngược chiều kim đồng hồ, từ phía tây sang phía đông.</a:t>
            </a:r>
          </a:p>
          <a:p>
            <a:pPr algn="just"/>
            <a:r>
              <a:rPr lang="en-US" sz="3600">
                <a:solidFill>
                  <a:srgbClr val="FF0000"/>
                </a:solidFill>
                <a:latin typeface="Times New Roman" panose="02020603050405020304" pitchFamily="18" charset="0"/>
                <a:cs typeface="Times New Roman" panose="02020603050405020304" pitchFamily="18" charset="0"/>
              </a:rPr>
              <a:t>Mỗi thời điểm, ánh sáng mặt trời chiếu tới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sẽ làm một nửa diện tích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được chiếu sáng.</a:t>
            </a:r>
          </a:p>
        </p:txBody>
      </p:sp>
      <p:sp>
        <p:nvSpPr>
          <p:cNvPr id="6" name="Title 1"/>
          <p:cNvSpPr txBox="1">
            <a:spLocks/>
          </p:cNvSpPr>
          <p:nvPr/>
        </p:nvSpPr>
        <p:spPr>
          <a:xfrm>
            <a:off x="381000" y="228601"/>
            <a:ext cx="8493456" cy="27431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2590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3</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B trong hình 43.2a khi ánh sáng mặt trời vừa chiếu tới sẽ quan sát thấy hiện tượng gì? Sau đó, người tại vị trí B sẽ tiếp tục thấy Mặt Trời “chuyển động” như thế nào? Vì sao?</a:t>
            </a:r>
          </a:p>
        </p:txBody>
      </p:sp>
      <p:pic>
        <p:nvPicPr>
          <p:cNvPr id="5" name="Picture 4" descr="https://img.loigiaihay.com/picture/question_lgh/2021_41/1622105898-gjii.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3429000" cy="3886200"/>
          </a:xfrm>
          <a:prstGeom prst="rect">
            <a:avLst/>
          </a:prstGeom>
          <a:noFill/>
          <a:ln>
            <a:noFill/>
          </a:ln>
        </p:spPr>
      </p:pic>
      <p:sp>
        <p:nvSpPr>
          <p:cNvPr id="7" name="Title 1"/>
          <p:cNvSpPr txBox="1">
            <a:spLocks/>
          </p:cNvSpPr>
          <p:nvPr/>
        </p:nvSpPr>
        <p:spPr>
          <a:xfrm>
            <a:off x="3886200" y="2590800"/>
            <a:ext cx="48900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B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Sau đó sẽ tiếp tục thấy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chuyển động lên cao vì Trái Đất quay quanh trục khiến cho vị trí B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tới</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752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C trong hình 43.2b khi ánh sáng mặt trời vừa khuất sẽ quan sát thấy hiện tượng gì? Vì sao?</a:t>
            </a:r>
          </a:p>
        </p:txBody>
      </p:sp>
      <p:sp>
        <p:nvSpPr>
          <p:cNvPr id="7" name="Title 1"/>
          <p:cNvSpPr txBox="1">
            <a:spLocks/>
          </p:cNvSpPr>
          <p:nvPr/>
        </p:nvSpPr>
        <p:spPr>
          <a:xfrm>
            <a:off x="4876800" y="1981200"/>
            <a:ext cx="38994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C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lặn vì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quanh trục khiến cho vị trí C bị khuất ánh </a:t>
            </a:r>
            <a:r>
              <a:rPr lang="en-US" sz="3600" smtClean="0">
                <a:solidFill>
                  <a:srgbClr val="FF0000"/>
                </a:solidFill>
                <a:latin typeface="Times New Roman" panose="02020603050405020304" pitchFamily="18" charset="0"/>
                <a:cs typeface="Times New Roman" panose="02020603050405020304" pitchFamily="18" charset="0"/>
              </a:rPr>
              <a:t>sáng Mặt Trời.</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03td.jpg"/>
          <p:cNvPicPr/>
          <p:nvPr/>
        </p:nvPicPr>
        <p:blipFill>
          <a:blip r:embed="rId2">
            <a:extLst>
              <a:ext uri="{28A0092B-C50C-407E-A947-70E740481C1C}">
                <a14:useLocalDpi xmlns:a14="http://schemas.microsoft.com/office/drawing/2010/main" val="0"/>
              </a:ext>
            </a:extLst>
          </a:blip>
          <a:srcRect/>
          <a:stretch>
            <a:fillRect/>
          </a:stretch>
        </p:blipFill>
        <p:spPr bwMode="auto">
          <a:xfrm>
            <a:off x="304799" y="1981200"/>
            <a:ext cx="4406347" cy="4724400"/>
          </a:xfrm>
          <a:prstGeom prst="rect">
            <a:avLst/>
          </a:prstGeom>
          <a:noFill/>
          <a:ln>
            <a:noFill/>
          </a:ln>
        </p:spPr>
      </p:pic>
    </p:spTree>
    <p:extLst>
      <p:ext uri="{BB962C8B-B14F-4D97-AF65-F5344CB8AC3E}">
        <p14:creationId xmlns:p14="http://schemas.microsoft.com/office/powerpoint/2010/main" val="2753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1132</Words>
  <Application>Microsoft Office PowerPoint</Application>
  <PresentationFormat>On-screen Show (4:3)</PresentationFormat>
  <Paragraphs>48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CHỦ ĐỀ 11  TRÁI ĐẤT VÀ BẦU TRỜI</vt:lpstr>
      <vt:lpstr>PowerPoint Presentation</vt:lpstr>
      <vt:lpstr> Hằng ngày chúng ta nhìn thấy Mặt Trời chuyển động trên bầu trời. Có người nói rằng, đó là do Trái Đất đứng yên còn Mặt Trời chuyển động quanh Trái Đất. Em nghĩ gì về điều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(Tr190): Khi Mặt Trời lặn nghĩa là ở bất kì đâu trên Trái Đất đều không thể nhìn thấy Mặt Trời. Kết luận này đúng hay sai? Tại sao? </vt:lpstr>
      <vt:lpstr>Bài 2 (Tr190): Theo em, hằng ngày người sinh sống ở Hà Nội hay ở Điện Biên sẽ quan sát thấy Mặt Trời mọc trước? Tại sao?  </vt:lpstr>
      <vt:lpstr>Bài 3 (Tr190): Khoảng thời gian mỗi ngày đêm trên Trái Đất là bao lâu? Em hãy cho biết khoảng thời gian đó thể hiện điều gì?</vt:lpstr>
      <vt:lpstr>Bài tập dự án chế tạo đồng hồ mặt trời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11: TRÁI ĐẤT VÀ BẦU TRỜI Bài 43: CHUYỂN ĐỘNG NHÌN THẤY CỦA MẶT TRỜI</dc:title>
  <dc:creator>Windows User</dc:creator>
  <cp:lastModifiedBy>Admin</cp:lastModifiedBy>
  <cp:revision>37</cp:revision>
  <dcterms:created xsi:type="dcterms:W3CDTF">2021-04-12T07:57:26Z</dcterms:created>
  <dcterms:modified xsi:type="dcterms:W3CDTF">2025-04-27T12:49:30Z</dcterms:modified>
</cp:coreProperties>
</file>