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media/image10.svg" ContentType="image/svg+xml"/>
  <Override PartName="/ppt/media/image100.svg" ContentType="image/svg+xml"/>
  <Override PartName="/ppt/media/image102.svg" ContentType="image/svg+xml"/>
  <Override PartName="/ppt/media/image104.svg" ContentType="image/svg+xml"/>
  <Override PartName="/ppt/media/image106.svg" ContentType="image/svg+xml"/>
  <Override PartName="/ppt/media/image108.svg" ContentType="image/svg+xml"/>
  <Override PartName="/ppt/media/image111.svg" ContentType="image/svg+xml"/>
  <Override PartName="/ppt/media/image114.svg" ContentType="image/svg+xml"/>
  <Override PartName="/ppt/media/image12.svg" ContentType="image/svg+xml"/>
  <Override PartName="/ppt/media/image121.svg" ContentType="image/svg+xml"/>
  <Override PartName="/ppt/media/image123.svg" ContentType="image/svg+xml"/>
  <Override PartName="/ppt/media/image125.svg" ContentType="image/svg+xml"/>
  <Override PartName="/ppt/media/image127.svg" ContentType="image/svg+xml"/>
  <Override PartName="/ppt/media/image131.svg" ContentType="image/svg+xml"/>
  <Override PartName="/ppt/media/image133.svg" ContentType="image/svg+xml"/>
  <Override PartName="/ppt/media/image135.svg" ContentType="image/svg+xml"/>
  <Override PartName="/ppt/media/image16.svg" ContentType="image/svg+xml"/>
  <Override PartName="/ppt/media/image18.svg" ContentType="image/svg+xml"/>
  <Override PartName="/ppt/media/image2.svg" ContentType="image/svg+xml"/>
  <Override PartName="/ppt/media/image21.svg" ContentType="image/svg+xml"/>
  <Override PartName="/ppt/media/image23.svg" ContentType="image/svg+xml"/>
  <Override PartName="/ppt/media/image25.svg" ContentType="image/svg+xml"/>
  <Override PartName="/ppt/media/image35.svg" ContentType="image/svg+xml"/>
  <Override PartName="/ppt/media/image37.svg" ContentType="image/svg+xml"/>
  <Override PartName="/ppt/media/image39.svg" ContentType="image/svg+xml"/>
  <Override PartName="/ppt/media/image4.svg" ContentType="image/svg+xml"/>
  <Override PartName="/ppt/media/image43.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media/image55.svg" ContentType="image/svg+xml"/>
  <Override PartName="/ppt/media/image57.svg" ContentType="image/svg+xml"/>
  <Override PartName="/ppt/media/image59.svg" ContentType="image/svg+xml"/>
  <Override PartName="/ppt/media/image6.svg" ContentType="image/svg+xml"/>
  <Override PartName="/ppt/media/image67.svg" ContentType="image/svg+xml"/>
  <Override PartName="/ppt/media/image69.svg" ContentType="image/svg+xml"/>
  <Override PartName="/ppt/media/image71.svg" ContentType="image/svg+xml"/>
  <Override PartName="/ppt/media/image73.svg" ContentType="image/svg+xml"/>
  <Override PartName="/ppt/media/image75.svg" ContentType="image/svg+xml"/>
  <Override PartName="/ppt/media/image8.svg" ContentType="image/svg+xml"/>
  <Override PartName="/ppt/media/image82.svg" ContentType="image/svg+xml"/>
  <Override PartName="/ppt/media/image84.svg" ContentType="image/svg+xml"/>
  <Override PartName="/ppt/media/image87.svg" ContentType="image/svg+xml"/>
  <Override PartName="/ppt/media/image89.svg" ContentType="image/svg+xml"/>
  <Override PartName="/ppt/media/image91.svg" ContentType="image/svg+xml"/>
  <Override PartName="/ppt/media/image97.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81" r:id="rId9"/>
    <p:sldId id="262" r:id="rId10"/>
    <p:sldId id="263" r:id="rId11"/>
    <p:sldId id="282" r:id="rId12"/>
    <p:sldId id="264" r:id="rId13"/>
    <p:sldId id="269" r:id="rId14"/>
    <p:sldId id="271" r:id="rId15"/>
    <p:sldId id="274" r:id="rId16"/>
    <p:sldId id="265" r:id="rId17"/>
    <p:sldId id="275" r:id="rId18"/>
    <p:sldId id="266" r:id="rId19"/>
    <p:sldId id="279" r:id="rId20"/>
    <p:sldId id="280" r:id="rId21"/>
    <p:sldId id="278" r:id="rId22"/>
    <p:sldId id="283" r:id="rId23"/>
    <p:sldId id="267" r:id="rId24"/>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C72"/>
    <a:srgbClr val="AC7320"/>
    <a:srgbClr val="E3B068"/>
    <a:srgbClr val="FC4C3E"/>
    <a:srgbClr val="5F9391"/>
    <a:srgbClr val="82AE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showGuides="1">
      <p:cViewPr varScale="1">
        <p:scale>
          <a:sx n="45" d="100"/>
          <a:sy n="45" d="100"/>
        </p:scale>
        <p:origin x="25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3" Type="http://schemas.openxmlformats.org/officeDocument/2006/relationships/slideLayout" Target="../slideLayouts/slideLayout7.xml"/><Relationship Id="rId12" Type="http://schemas.openxmlformats.org/officeDocument/2006/relationships/image" Target="../media/image12.svg"/><Relationship Id="rId11" Type="http://schemas.openxmlformats.org/officeDocument/2006/relationships/image" Target="../media/image11.png"/><Relationship Id="rId10" Type="http://schemas.openxmlformats.org/officeDocument/2006/relationships/image" Target="../media/image10.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59.svg"/><Relationship Id="rId7" Type="http://schemas.openxmlformats.org/officeDocument/2006/relationships/image" Target="../media/image58.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2.svg"/><Relationship Id="rId11" Type="http://schemas.openxmlformats.org/officeDocument/2006/relationships/slideLayout" Target="../slideLayouts/slideLayout7.xml"/><Relationship Id="rId10" Type="http://schemas.openxmlformats.org/officeDocument/2006/relationships/image" Target="../media/image69.sv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image" Target="../media/image75.svg"/><Relationship Id="rId7" Type="http://schemas.openxmlformats.org/officeDocument/2006/relationships/image" Target="../media/image74.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 Id="rId3" Type="http://schemas.openxmlformats.org/officeDocument/2006/relationships/image" Target="../media/image70.png"/><Relationship Id="rId2" Type="http://schemas.openxmlformats.org/officeDocument/2006/relationships/image" Target="../media/image66.pn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2.svg"/><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7.svg"/><Relationship Id="rId7" Type="http://schemas.openxmlformats.org/officeDocument/2006/relationships/image" Target="../media/image86.png"/><Relationship Id="rId6" Type="http://schemas.openxmlformats.org/officeDocument/2006/relationships/image" Target="../media/image85.png"/><Relationship Id="rId5" Type="http://schemas.openxmlformats.org/officeDocument/2006/relationships/image" Target="../media/image71.svg"/><Relationship Id="rId4" Type="http://schemas.openxmlformats.org/officeDocument/2006/relationships/image" Target="../media/image70.png"/><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image" Target="../media/image95.png"/><Relationship Id="rId7" Type="http://schemas.openxmlformats.org/officeDocument/2006/relationships/image" Target="../media/image94.png"/><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svg"/><Relationship Id="rId3" Type="http://schemas.openxmlformats.org/officeDocument/2006/relationships/image" Target="../media/image90.png"/><Relationship Id="rId2" Type="http://schemas.openxmlformats.org/officeDocument/2006/relationships/image" Target="../media/image89.svg"/><Relationship Id="rId11" Type="http://schemas.openxmlformats.org/officeDocument/2006/relationships/slideLayout" Target="../slideLayouts/slideLayout7.xml"/><Relationship Id="rId10" Type="http://schemas.openxmlformats.org/officeDocument/2006/relationships/image" Target="../media/image97.svg"/><Relationship Id="rId1" Type="http://schemas.openxmlformats.org/officeDocument/2006/relationships/image" Target="../media/image88.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png"/><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image" Target="../media/image105.png"/><Relationship Id="rId8" Type="http://schemas.openxmlformats.org/officeDocument/2006/relationships/image" Target="../media/image26.png"/><Relationship Id="rId7" Type="http://schemas.openxmlformats.org/officeDocument/2006/relationships/image" Target="../media/image104.svg"/><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3" Type="http://schemas.openxmlformats.org/officeDocument/2006/relationships/image" Target="../media/image89.svg"/><Relationship Id="rId2" Type="http://schemas.openxmlformats.org/officeDocument/2006/relationships/image" Target="../media/image88.png"/><Relationship Id="rId11" Type="http://schemas.openxmlformats.org/officeDocument/2006/relationships/slideLayout" Target="../slideLayouts/slideLayout7.xml"/><Relationship Id="rId10" Type="http://schemas.openxmlformats.org/officeDocument/2006/relationships/image" Target="../media/image106.sv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png"/><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hdphoto" Target="../media/image116.wdp"/><Relationship Id="rId6" Type="http://schemas.openxmlformats.org/officeDocument/2006/relationships/image" Target="../media/image115.png"/><Relationship Id="rId5" Type="http://schemas.openxmlformats.org/officeDocument/2006/relationships/image" Target="../media/image52.png"/><Relationship Id="rId4" Type="http://schemas.openxmlformats.org/officeDocument/2006/relationships/image" Target="../media/image114.svg"/><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11.svg"/><Relationship Id="rId7" Type="http://schemas.openxmlformats.org/officeDocument/2006/relationships/image" Target="../media/image110.png"/><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png"/><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2.sv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0.png"/><Relationship Id="rId7" Type="http://schemas.openxmlformats.org/officeDocument/2006/relationships/image" Target="../media/image125.svg"/><Relationship Id="rId6" Type="http://schemas.openxmlformats.org/officeDocument/2006/relationships/image" Target="../media/image124.png"/><Relationship Id="rId5" Type="http://schemas.openxmlformats.org/officeDocument/2006/relationships/image" Target="../media/image91.svg"/><Relationship Id="rId4" Type="http://schemas.openxmlformats.org/officeDocument/2006/relationships/image" Target="../media/image90.png"/><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21.svg"/><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48.png"/><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image" Target="../media/image134.png"/><Relationship Id="rId8" Type="http://schemas.openxmlformats.org/officeDocument/2006/relationships/image" Target="../media/image71.svg"/><Relationship Id="rId7" Type="http://schemas.openxmlformats.org/officeDocument/2006/relationships/image" Target="../media/image70.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 Id="rId3" Type="http://schemas.openxmlformats.org/officeDocument/2006/relationships/image" Target="../media/image130.png"/><Relationship Id="rId2" Type="http://schemas.openxmlformats.org/officeDocument/2006/relationships/image" Target="../media/image1.png"/><Relationship Id="rId13" Type="http://schemas.openxmlformats.org/officeDocument/2006/relationships/slideLayout" Target="../slideLayouts/slideLayout7.xml"/><Relationship Id="rId12" Type="http://schemas.openxmlformats.org/officeDocument/2006/relationships/image" Target="../media/image91.svg"/><Relationship Id="rId11" Type="http://schemas.openxmlformats.org/officeDocument/2006/relationships/image" Target="../media/image90.png"/><Relationship Id="rId10" Type="http://schemas.openxmlformats.org/officeDocument/2006/relationships/image" Target="../media/image135.sv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3" Type="http://schemas.openxmlformats.org/officeDocument/2006/relationships/image" Target="../media/image20.png"/><Relationship Id="rId2" Type="http://schemas.openxmlformats.org/officeDocument/2006/relationships/image" Target="../media/image2.svg"/><Relationship Id="rId11" Type="http://schemas.openxmlformats.org/officeDocument/2006/relationships/slideLayout" Target="../slideLayouts/slideLayout7.xml"/><Relationship Id="rId10" Type="http://schemas.openxmlformats.org/officeDocument/2006/relationships/image" Target="../media/image27.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sv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svg"/><Relationship Id="rId7" Type="http://schemas.openxmlformats.org/officeDocument/2006/relationships/image" Target="../media/image38.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3" Type="http://schemas.openxmlformats.org/officeDocument/2006/relationships/image" Target="../media/image34.png"/><Relationship Id="rId2" Type="http://schemas.openxmlformats.org/officeDocument/2006/relationships/image" Target="../media/image2.sv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image" Target="../media/image47.svg"/><Relationship Id="rId8" Type="http://schemas.openxmlformats.org/officeDocument/2006/relationships/image" Target="../media/image46.png"/><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2.svg"/><Relationship Id="rId14" Type="http://schemas.openxmlformats.org/officeDocument/2006/relationships/slideLayout" Target="../slideLayouts/slideLayout7.xml"/><Relationship Id="rId13" Type="http://schemas.openxmlformats.org/officeDocument/2006/relationships/image" Target="../media/image51.svg"/><Relationship Id="rId12" Type="http://schemas.openxmlformats.org/officeDocument/2006/relationships/image" Target="../media/image50.png"/><Relationship Id="rId11" Type="http://schemas.openxmlformats.org/officeDocument/2006/relationships/image" Target="../media/image49.svg"/><Relationship Id="rId10" Type="http://schemas.openxmlformats.org/officeDocument/2006/relationships/image" Target="../media/image48.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5.svg"/><Relationship Id="rId7" Type="http://schemas.openxmlformats.org/officeDocument/2006/relationships/image" Target="../media/image54.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2.sv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55.svg"/><Relationship Id="rId8" Type="http://schemas.openxmlformats.org/officeDocument/2006/relationships/image" Target="../media/image54.png"/><Relationship Id="rId7" Type="http://schemas.openxmlformats.org/officeDocument/2006/relationships/image" Target="../media/image57.svg"/><Relationship Id="rId6" Type="http://schemas.openxmlformats.org/officeDocument/2006/relationships/image" Target="../media/image56.png"/><Relationship Id="rId5" Type="http://schemas.openxmlformats.org/officeDocument/2006/relationships/image" Target="../media/image41.pn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2.sv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3.png"/><Relationship Id="rId7" Type="http://schemas.openxmlformats.org/officeDocument/2006/relationships/image" Target="../media/image62.jpeg"/><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svg"/><Relationship Id="rId3" Type="http://schemas.openxmlformats.org/officeDocument/2006/relationships/image" Target="../media/image58.png"/><Relationship Id="rId2" Type="http://schemas.openxmlformats.org/officeDocument/2006/relationships/image" Target="../media/image2.sv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t="89682"/>
          <a:stretch>
            <a:fillRect/>
          </a:stretch>
        </p:blipFill>
        <p:spPr>
          <a:xfrm>
            <a:off x="0" y="8839322"/>
            <a:ext cx="18288000" cy="188691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2285" y="877966"/>
            <a:ext cx="17068638" cy="7756017"/>
          </a:xfrm>
          <a:prstGeom prst="rect">
            <a:avLst/>
          </a:prstGeom>
        </p:spPr>
      </p:pic>
      <p:sp>
        <p:nvSpPr>
          <p:cNvPr id="5" name="TextBox 5"/>
          <p:cNvSpPr txBox="1"/>
          <p:nvPr/>
        </p:nvSpPr>
        <p:spPr>
          <a:xfrm>
            <a:off x="1137685" y="3543049"/>
            <a:ext cx="15837836" cy="3034292"/>
          </a:xfrm>
          <a:prstGeom prst="rect">
            <a:avLst/>
          </a:prstGeom>
        </p:spPr>
        <p:txBody>
          <a:bodyPr wrap="square" lIns="0" tIns="0" rIns="0" bIns="0" rtlCol="0" anchor="t">
            <a:spAutoFit/>
          </a:bodyPr>
          <a:lstStyle/>
          <a:p>
            <a:pPr algn="ctr">
              <a:lnSpc>
                <a:spcPct val="130000"/>
              </a:lnSpc>
            </a:pPr>
            <a:r>
              <a:rPr lang="en-US" sz="8000" b="1" dirty="0">
                <a:solidFill>
                  <a:srgbClr val="FF8C72"/>
                </a:solidFill>
                <a:latin typeface="Arial(heading)"/>
                <a:cs typeface="Arial" panose="020B0604020202020204" pitchFamily="34" charset="0"/>
              </a:rPr>
              <a:t>CHÀO MỪNG CÁC EM ĐẾN VỚI BUỔI HỌC NGÀY HÔM NAY</a:t>
            </a:r>
            <a:endParaRPr lang="en-US" sz="8000" b="1" dirty="0">
              <a:solidFill>
                <a:srgbClr val="FF8C72"/>
              </a:solidFill>
              <a:latin typeface="Arial(heading)"/>
              <a:cs typeface="Arial" panose="020B0604020202020204" pitchFamily="34" charset="0"/>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636" y="6951007"/>
            <a:ext cx="3713804" cy="3569894"/>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27085" y="7243006"/>
            <a:ext cx="2229293" cy="2835349"/>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104512" y="8115047"/>
            <a:ext cx="895759" cy="1963308"/>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210075">
            <a:off x="8208749" y="1691668"/>
            <a:ext cx="1870499" cy="1089566"/>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t="89682"/>
          <a:stretch>
            <a:fillRect/>
          </a:stretch>
        </p:blipFill>
        <p:spPr>
          <a:xfrm>
            <a:off x="0" y="8839322"/>
            <a:ext cx="18288000" cy="1886918"/>
          </a:xfrm>
          <a:prstGeom prst="rect">
            <a:avLst/>
          </a:prstGeom>
        </p:spPr>
      </p:pic>
      <p:pic>
        <p:nvPicPr>
          <p:cNvPr id="3" name="Picture 2"/>
          <p:cNvPicPr>
            <a:picLocks noChangeAspect="1"/>
          </p:cNvPicPr>
          <p:nvPr/>
        </p:nvPicPr>
        <p:blipFill rotWithShape="1">
          <a:blip r:embed="rId3"/>
          <a:srcRect l="2000" r="1028"/>
          <a:stretch>
            <a:fillRect/>
          </a:stretch>
        </p:blipFill>
        <p:spPr>
          <a:xfrm>
            <a:off x="732332" y="326451"/>
            <a:ext cx="6533433" cy="4817049"/>
          </a:xfrm>
          <a:prstGeom prst="rect">
            <a:avLst/>
          </a:prstGeom>
        </p:spPr>
      </p:pic>
      <p:pic>
        <p:nvPicPr>
          <p:cNvPr id="4" name="Picture 3"/>
          <p:cNvPicPr>
            <a:picLocks noChangeAspect="1"/>
          </p:cNvPicPr>
          <p:nvPr/>
        </p:nvPicPr>
        <p:blipFill>
          <a:blip r:embed="rId4"/>
          <a:stretch>
            <a:fillRect/>
          </a:stretch>
        </p:blipFill>
        <p:spPr>
          <a:xfrm>
            <a:off x="732332" y="5143501"/>
            <a:ext cx="6533433" cy="4863463"/>
          </a:xfrm>
          <a:prstGeom prst="rect">
            <a:avLst/>
          </a:prstGeom>
        </p:spPr>
      </p:pic>
      <p:pic>
        <p:nvPicPr>
          <p:cNvPr id="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22678" y="1303018"/>
            <a:ext cx="10414277" cy="8216265"/>
          </a:xfrm>
          <a:prstGeom prst="rect">
            <a:avLst/>
          </a:prstGeom>
        </p:spPr>
      </p:pic>
      <p:sp>
        <p:nvSpPr>
          <p:cNvPr id="10" name="Rectangle 9"/>
          <p:cNvSpPr/>
          <p:nvPr/>
        </p:nvSpPr>
        <p:spPr>
          <a:xfrm>
            <a:off x="8091626" y="2734975"/>
            <a:ext cx="9476380" cy="4893647"/>
          </a:xfrm>
          <a:prstGeom prst="rect">
            <a:avLst/>
          </a:prstGeom>
        </p:spPr>
        <p:txBody>
          <a:bodyPr wrap="square">
            <a:spAutoFit/>
          </a:bodyPr>
          <a:lstStyle/>
          <a:p>
            <a:pPr algn="just">
              <a:lnSpc>
                <a:spcPct val="130000"/>
              </a:lnSpc>
            </a:pPr>
            <a:r>
              <a:rPr lang="fr-FR" sz="4000" dirty="0" err="1">
                <a:latin typeface="Arial" panose="020B0604020202020204" pitchFamily="34" charset="0"/>
                <a:cs typeface="Arial" panose="020B0604020202020204" pitchFamily="34" charset="0"/>
              </a:rPr>
              <a:t>Quan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sát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một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hình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ảnh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thảo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mẫu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trang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lời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câu</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hỏi</a:t>
            </a:r>
            <a:r>
              <a:rPr lang="fr-FR" sz="4000" dirty="0" smtClean="0">
                <a:latin typeface="Arial" panose="020B0604020202020204" pitchFamily="34" charset="0"/>
                <a:cs typeface="Arial" panose="020B0604020202020204" pitchFamily="34" charset="0"/>
              </a:rPr>
              <a:t>:</a:t>
            </a:r>
            <a:endParaRPr lang="en-US" sz="4000" dirty="0" smtClean="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mẫu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trang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Đặc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1"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5393421" y="113841"/>
            <a:ext cx="2607974" cy="2210259"/>
          </a:xfrm>
          <a:prstGeom prst="rect">
            <a:avLst/>
          </a:prstGeom>
        </p:spPr>
      </p:pic>
      <p:pic>
        <p:nvPicPr>
          <p:cNvPr id="13"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148855" y="6838496"/>
            <a:ext cx="2489131" cy="345712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fade">
                                      <p:cBhvr>
                                        <p:cTn id="39" dur="500"/>
                                        <p:tgtEl>
                                          <p:spTgt spid="1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fade">
                                      <p:cBhvr>
                                        <p:cTn id="4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t="89682"/>
          <a:stretch>
            <a:fillRect/>
          </a:stretch>
        </p:blipFill>
        <p:spPr>
          <a:xfrm>
            <a:off x="0" y="8839322"/>
            <a:ext cx="18288000" cy="188691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67320" y="2194103"/>
            <a:ext cx="15353355" cy="765243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0205">
            <a:off x="16727077" y="1133558"/>
            <a:ext cx="2914072" cy="2068991"/>
          </a:xfrm>
          <a:prstGeom prst="rect">
            <a:avLst/>
          </a:prstGeom>
        </p:spPr>
      </p:pic>
      <p:pic>
        <p:nvPicPr>
          <p:cNvPr id="1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98171" y="6591300"/>
            <a:ext cx="1647225" cy="3078926"/>
          </a:xfrm>
          <a:prstGeom prst="rect">
            <a:avLst/>
          </a:prstGeom>
        </p:spPr>
      </p:pic>
      <p:sp>
        <p:nvSpPr>
          <p:cNvPr id="16" name="Rectangle 15"/>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i="1" dirty="0" smtClean="0">
                <a:solidFill>
                  <a:schemeClr val="accent2"/>
                </a:solidFill>
                <a:latin typeface="Arial" panose="020B0604020202020204" pitchFamily="34" charset="0"/>
                <a:ea typeface="Calibri" panose="020F0502020204030204" pitchFamily="34" charset="0"/>
                <a:cs typeface="Arial" panose="020B0604020202020204" pitchFamily="34" charset="0"/>
              </a:rPr>
              <a:t>Tìm hiểu về bàn phác thảo mẫu trang phục</a:t>
            </a:r>
            <a:endParaRPr lang="en-US" sz="5500" b="1" i="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sp>
        <p:nvSpPr>
          <p:cNvPr id="20" name="Rectangle 19"/>
          <p:cNvSpPr/>
          <p:nvPr/>
        </p:nvSpPr>
        <p:spPr>
          <a:xfrm>
            <a:off x="2400296" y="3215032"/>
            <a:ext cx="13487401" cy="5610575"/>
          </a:xfrm>
          <a:prstGeom prst="rect">
            <a:avLst/>
          </a:prstGeom>
        </p:spPr>
        <p:txBody>
          <a:bodyPr wrap="square">
            <a:spAutoFit/>
          </a:bodyPr>
          <a:lstStyle/>
          <a:p>
            <a:pPr algn="just">
              <a:lnSpc>
                <a:spcPct val="130000"/>
              </a:lnSpc>
            </a:pPr>
            <a:r>
              <a:rPr lang="en-US" sz="4000" dirty="0" smtClean="0"/>
              <a:t>- </a:t>
            </a:r>
            <a:r>
              <a:rPr lang="vi-VN" sz="4000" dirty="0" smtClean="0"/>
              <a:t>Dụng cụ thực hiện bản vẽ phác thảo gồm: giấy, bút chì, màu nước, thước...</a:t>
            </a:r>
            <a:endParaRPr lang="en-US" sz="4000" dirty="0"/>
          </a:p>
          <a:p>
            <a:pPr algn="just">
              <a:lnSpc>
                <a:spcPct val="130000"/>
              </a:lnSpc>
            </a:pP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Đặc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Chỉ</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vi-VN" sz="4000" dirty="0" smtClean="0">
                <a:cs typeface="Arial" panose="020B0604020202020204" pitchFamily="34" charset="0"/>
              </a:rPr>
              <a:t>Chỉ </a:t>
            </a:r>
            <a:r>
              <a:rPr lang="vi-VN" sz="4000" dirty="0">
                <a:cs typeface="Arial" panose="020B0604020202020204" pitchFamily="34" charset="0"/>
              </a:rPr>
              <a:t>đơn thuần là các bản vẽ nháp, phác họa các mẫu trang phục phục vụ cho quá trình thiết kế ban đầu</a:t>
            </a:r>
            <a:r>
              <a:rPr lang="vi-VN" sz="4000" dirty="0" smtClean="0">
                <a:cs typeface="Arial" panose="020B0604020202020204" pitchFamily="34" charset="0"/>
              </a:rPr>
              <a:t>.</a:t>
            </a:r>
            <a:endParaRPr lang="vi-VN" sz="4000" dirty="0">
              <a:cs typeface="Arial" panose="020B0604020202020204" pitchFamily="34" charset="0"/>
            </a:endParaRPr>
          </a:p>
        </p:txBody>
      </p:sp>
      <p:pic>
        <p:nvPicPr>
          <p:cNvPr id="21"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983355">
            <a:off x="1153345" y="2183016"/>
            <a:ext cx="1845909" cy="634531"/>
          </a:xfrm>
          <a:prstGeom prst="rect">
            <a:avLst/>
          </a:prstGeom>
        </p:spPr>
      </p:pic>
      <p:pic>
        <p:nvPicPr>
          <p:cNvPr id="23" name="Picture 4"/>
          <p:cNvPicPr>
            <a:picLocks noChangeAspect="1"/>
          </p:cNvPicPr>
          <p:nvPr/>
        </p:nvPicPr>
        <p:blipFill>
          <a:blip r:embed="rId9"/>
          <a:srcRect/>
          <a:stretch>
            <a:fillRect/>
          </a:stretch>
        </p:blipFill>
        <p:spPr>
          <a:xfrm flipH="1">
            <a:off x="139187" y="6304676"/>
            <a:ext cx="2151681" cy="354186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500"/>
                                        <p:tgtEl>
                                          <p:spTgt spid="20">
                                            <p:txEl>
                                              <p:pRg st="0" end="0"/>
                                            </p:txEl>
                                          </p:spTgt>
                                        </p:tgtEl>
                                      </p:cBhvr>
                                    </p:animEffect>
                                    <p:anim calcmode="lin" valueType="num">
                                      <p:cBhvr>
                                        <p:cTn id="24"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fade">
                                      <p:cBhvr>
                                        <p:cTn id="30" dur="500"/>
                                        <p:tgtEl>
                                          <p:spTgt spid="20">
                                            <p:txEl>
                                              <p:pRg st="1" end="1"/>
                                            </p:txEl>
                                          </p:spTgt>
                                        </p:tgtEl>
                                      </p:cBhvr>
                                    </p:animEffect>
                                    <p:anim calcmode="lin" valueType="num">
                                      <p:cBhvr>
                                        <p:cTn id="3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7" dur="500"/>
                                        <p:tgtEl>
                                          <p:spTgt spid="2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42" dur="500"/>
                                        <p:tgtEl>
                                          <p:spTgt spid="2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4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t="89682"/>
          <a:stretch>
            <a:fillRect/>
          </a:stretch>
        </p:blipFill>
        <p:spPr>
          <a:xfrm>
            <a:off x="0" y="8839322"/>
            <a:ext cx="18288000" cy="1886918"/>
          </a:xfrm>
          <a:prstGeom prst="rect">
            <a:avLst/>
          </a:prstGeom>
        </p:spPr>
      </p:pic>
      <p:pic>
        <p:nvPicPr>
          <p:cNvPr id="25" name="Picture 24"/>
          <p:cNvPicPr/>
          <p:nvPr/>
        </p:nvPicPr>
        <p:blipFill>
          <a:blip r:embed="rId2" cstate="print">
            <a:extLst>
              <a:ext uri="{28A0092B-C50C-407E-A947-70E740481C1C}">
                <a14:useLocalDpi xmlns:a14="http://schemas.microsoft.com/office/drawing/2010/main" val="0"/>
              </a:ext>
            </a:extLst>
          </a:blip>
          <a:stretch>
            <a:fillRect/>
          </a:stretch>
        </p:blipFill>
        <p:spPr>
          <a:xfrm>
            <a:off x="616300" y="2941500"/>
            <a:ext cx="4724400" cy="6393000"/>
          </a:xfrm>
          <a:prstGeom prst="rect">
            <a:avLst/>
          </a:prstGeom>
        </p:spPr>
      </p:pic>
      <p:pic>
        <p:nvPicPr>
          <p:cNvPr id="26" name="Picture 25"/>
          <p:cNvPicPr/>
          <p:nvPr/>
        </p:nvPicPr>
        <p:blipFill rotWithShape="1">
          <a:blip r:embed="rId3">
            <a:extLst>
              <a:ext uri="{28A0092B-C50C-407E-A947-70E740481C1C}">
                <a14:useLocalDpi xmlns:a14="http://schemas.microsoft.com/office/drawing/2010/main" val="0"/>
              </a:ext>
            </a:extLst>
          </a:blip>
          <a:srcRect t="705"/>
          <a:stretch>
            <a:fillRect/>
          </a:stretch>
        </p:blipFill>
        <p:spPr>
          <a:xfrm>
            <a:off x="5778473" y="2941500"/>
            <a:ext cx="4670418" cy="6393000"/>
          </a:xfrm>
          <a:prstGeom prst="rect">
            <a:avLst/>
          </a:prstGeom>
        </p:spPr>
      </p:pic>
      <p:sp>
        <p:nvSpPr>
          <p:cNvPr id="12" name="Rectangle 11"/>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u="sng" dirty="0" smtClean="0">
                <a:solidFill>
                  <a:schemeClr val="accent2"/>
                </a:solidFill>
                <a:latin typeface="Arial" panose="020B0604020202020204" pitchFamily="34" charset="0"/>
                <a:ea typeface="Calibri" panose="020F0502020204030204" pitchFamily="34" charset="0"/>
                <a:cs typeface="Arial" panose="020B0604020202020204" pitchFamily="34" charset="0"/>
              </a:rPr>
              <a:t>Một số hình ảnh phác thảo mẫu trang phục</a:t>
            </a:r>
            <a:endParaRPr lang="en-US" sz="5500" b="1" u="sng"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10886664" y="3381146"/>
            <a:ext cx="6786583" cy="551370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965640" y="8101565"/>
            <a:ext cx="3014983" cy="1808989"/>
          </a:xfrm>
          <a:prstGeom prst="rect">
            <a:avLst/>
          </a:prstGeom>
        </p:spPr>
      </p:pic>
      <p:pic>
        <p:nvPicPr>
          <p:cNvPr id="16"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9500">
            <a:off x="264916" y="124398"/>
            <a:ext cx="1505618" cy="1423493"/>
          </a:xfrm>
          <a:prstGeom prst="rect">
            <a:avLst/>
          </a:prstGeom>
        </p:spPr>
      </p:pic>
      <p:pic>
        <p:nvPicPr>
          <p:cNvPr id="17"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25506">
            <a:off x="16244597" y="1000349"/>
            <a:ext cx="1916617" cy="1812074"/>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t="89682"/>
          <a:stretch>
            <a:fillRect/>
          </a:stretch>
        </p:blipFill>
        <p:spPr>
          <a:xfrm>
            <a:off x="0" y="8839322"/>
            <a:ext cx="18288000" cy="1886918"/>
          </a:xfrm>
          <a:prstGeom prst="rect">
            <a:avLst/>
          </a:prstGeom>
        </p:spPr>
      </p:pic>
      <p:pic>
        <p:nvPicPr>
          <p:cNvPr id="12"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0877" y="1969708"/>
            <a:ext cx="14886244" cy="798101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0205">
            <a:off x="15280825" y="520464"/>
            <a:ext cx="3478531" cy="246975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0205">
            <a:off x="-775041" y="418228"/>
            <a:ext cx="2914072" cy="2068991"/>
          </a:xfrm>
          <a:prstGeom prst="rect">
            <a:avLst/>
          </a:prstGeom>
        </p:spPr>
      </p:pic>
      <p:sp>
        <p:nvSpPr>
          <p:cNvPr id="14" name="Rectangle 13"/>
          <p:cNvSpPr/>
          <p:nvPr/>
        </p:nvSpPr>
        <p:spPr>
          <a:xfrm>
            <a:off x="2391923" y="2843975"/>
            <a:ext cx="13504152" cy="6232475"/>
          </a:xfrm>
          <a:prstGeom prst="rect">
            <a:avLst/>
          </a:prstGeom>
        </p:spPr>
        <p:txBody>
          <a:bodyPr wrap="square">
            <a:spAutoFit/>
          </a:bodyPr>
          <a:lstStyle/>
          <a:p>
            <a:pPr algn="just">
              <a:lnSpc>
                <a:spcPct val="150000"/>
              </a:lnSpc>
            </a:pPr>
            <a:r>
              <a:rPr lang="en-US" sz="3800" i="1" dirty="0" smtClean="0">
                <a:solidFill>
                  <a:schemeClr val="bg1"/>
                </a:solidFill>
                <a:cs typeface="Arial" panose="020B0604020202020204" pitchFamily="34" charset="0"/>
              </a:rPr>
              <a:t>- </a:t>
            </a:r>
            <a:r>
              <a:rPr lang="vi-VN" sz="3800" i="1" dirty="0" smtClean="0">
                <a:solidFill>
                  <a:schemeClr val="bg1"/>
                </a:solidFill>
                <a:cs typeface="Arial" panose="020B0604020202020204" pitchFamily="34" charset="0"/>
              </a:rPr>
              <a:t>Để </a:t>
            </a:r>
            <a:r>
              <a:rPr lang="vi-VN" sz="3800" i="1" dirty="0">
                <a:solidFill>
                  <a:schemeClr val="bg1"/>
                </a:solidFill>
                <a:cs typeface="Arial" panose="020B0604020202020204" pitchFamily="34" charset="0"/>
              </a:rPr>
              <a:t>cho ra đời những bộ trang phục tiện ích, phù hợp với nhu cầu và mục đích sử dụng khác nhau, nhà thiết kế, tạo mẫu thời trang là người nghiên cứu, tìm tòi, sáng tạo, góp phần làm đẹp cho con người và cuộc sống. </a:t>
            </a:r>
            <a:endParaRPr lang="en-US" sz="3800" i="1" dirty="0" smtClean="0">
              <a:solidFill>
                <a:schemeClr val="bg1"/>
              </a:solidFill>
              <a:cs typeface="Arial" panose="020B0604020202020204" pitchFamily="34" charset="0"/>
            </a:endParaRPr>
          </a:p>
          <a:p>
            <a:pPr algn="just">
              <a:lnSpc>
                <a:spcPct val="150000"/>
              </a:lnSpc>
            </a:pPr>
            <a:r>
              <a:rPr lang="fr-FR" sz="3800" i="1" dirty="0" smtClean="0">
                <a:solidFill>
                  <a:schemeClr val="bg1"/>
                </a:solidFill>
                <a:latin typeface="Arial" panose="020B0604020202020204" pitchFamily="34" charset="0"/>
                <a:cs typeface="Arial" panose="020B0604020202020204" pitchFamily="34" charset="0"/>
              </a:rPr>
              <a:t>- </a:t>
            </a:r>
            <a:r>
              <a:rPr lang="fr-FR" sz="3800" i="1" dirty="0" err="1" smtClean="0">
                <a:solidFill>
                  <a:schemeClr val="bg1"/>
                </a:solidFill>
                <a:latin typeface="Arial" panose="020B0604020202020204" pitchFamily="34" charset="0"/>
                <a:cs typeface="Arial" panose="020B0604020202020204" pitchFamily="34" charset="0"/>
              </a:rPr>
              <a:t>Thiết</a:t>
            </a:r>
            <a:r>
              <a:rPr lang="fr-FR" sz="3800" i="1" dirty="0" smtClean="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kế</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thời</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trang</a:t>
            </a:r>
            <a:r>
              <a:rPr lang="fr-FR" sz="3800" i="1" dirty="0">
                <a:solidFill>
                  <a:schemeClr val="bg1"/>
                </a:solidFill>
                <a:latin typeface="Arial" panose="020B0604020202020204" pitchFamily="34" charset="0"/>
                <a:cs typeface="Arial" panose="020B0604020202020204" pitchFamily="34" charset="0"/>
              </a:rPr>
              <a:t> là </a:t>
            </a:r>
            <a:r>
              <a:rPr lang="fr-FR" sz="3800" i="1" dirty="0" err="1">
                <a:solidFill>
                  <a:schemeClr val="bg1"/>
                </a:solidFill>
                <a:latin typeface="Arial" panose="020B0604020202020204" pitchFamily="34" charset="0"/>
                <a:cs typeface="Arial" panose="020B0604020202020204" pitchFamily="34" charset="0"/>
              </a:rPr>
              <a:t>lĩnh</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vực</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gắn</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liền</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với</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nền</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công</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nghiệp</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làm</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đẹp</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và</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sáng</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tạo</a:t>
            </a:r>
            <a:r>
              <a:rPr lang="fr-FR" sz="3800" i="1" dirty="0">
                <a:solidFill>
                  <a:schemeClr val="bg1"/>
                </a:solidFill>
                <a:latin typeface="Arial" panose="020B0604020202020204" pitchFamily="34" charset="0"/>
                <a:cs typeface="Arial" panose="020B0604020202020204" pitchFamily="34" charset="0"/>
              </a:rPr>
              <a:t> ra </a:t>
            </a:r>
            <a:r>
              <a:rPr lang="fr-FR" sz="3800" i="1" dirty="0" err="1">
                <a:solidFill>
                  <a:schemeClr val="bg1"/>
                </a:solidFill>
                <a:latin typeface="Arial" panose="020B0604020202020204" pitchFamily="34" charset="0"/>
                <a:cs typeface="Arial" panose="020B0604020202020204" pitchFamily="34" charset="0"/>
              </a:rPr>
              <a:t>những</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mẫu</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trang</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phục</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theo</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xu</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hướng</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thẩm</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mĩ</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của</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xã</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hội</a:t>
            </a:r>
            <a:r>
              <a:rPr lang="fr-FR" sz="3800" i="1" dirty="0">
                <a:solidFill>
                  <a:schemeClr val="bg1"/>
                </a:solidFill>
                <a:latin typeface="Arial" panose="020B0604020202020204" pitchFamily="34" charset="0"/>
                <a:cs typeface="Arial" panose="020B0604020202020204" pitchFamily="34" charset="0"/>
              </a:rPr>
              <a:t>. </a:t>
            </a:r>
            <a:endParaRPr lang="en-US" sz="3800" i="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7262715" y="521400"/>
            <a:ext cx="3762569" cy="1107996"/>
          </a:xfrm>
          <a:prstGeom prst="rect">
            <a:avLst/>
          </a:prstGeom>
        </p:spPr>
        <p:txBody>
          <a:bodyPr wrap="none">
            <a:spAutoFit/>
          </a:bodyPr>
          <a:lstStyle/>
          <a:p>
            <a:pPr algn="ctr"/>
            <a:r>
              <a:rPr lang="en-US" sz="6600" b="1" dirty="0" err="1" smtClean="0">
                <a:solidFill>
                  <a:schemeClr val="tx2"/>
                </a:solidFill>
                <a:latin typeface="Arial" panose="020B0604020202020204" pitchFamily="34" charset="0"/>
                <a:cs typeface="Arial" panose="020B0604020202020204" pitchFamily="34" charset="0"/>
              </a:rPr>
              <a:t>Nhận</a:t>
            </a:r>
            <a:r>
              <a:rPr lang="en-US" sz="6600" b="1" dirty="0" smtClean="0">
                <a:solidFill>
                  <a:schemeClr val="tx2"/>
                </a:solidFill>
                <a:latin typeface="Arial" panose="020B0604020202020204" pitchFamily="34" charset="0"/>
                <a:cs typeface="Arial" panose="020B0604020202020204" pitchFamily="34" charset="0"/>
              </a:rPr>
              <a:t> </a:t>
            </a:r>
            <a:r>
              <a:rPr lang="en-US" sz="6600" b="1" dirty="0" err="1" smtClean="0">
                <a:solidFill>
                  <a:schemeClr val="tx2"/>
                </a:solidFill>
                <a:latin typeface="Arial" panose="020B0604020202020204" pitchFamily="34" charset="0"/>
                <a:cs typeface="Arial" panose="020B0604020202020204" pitchFamily="34" charset="0"/>
              </a:rPr>
              <a:t>xét</a:t>
            </a:r>
            <a:endParaRPr lang="en-US" sz="6600" b="1" dirty="0">
              <a:solidFill>
                <a:schemeClr val="tx2"/>
              </a:solidFill>
              <a:latin typeface="Arial" panose="020B0604020202020204" pitchFamily="34" charset="0"/>
              <a:cs typeface="Arial" panose="020B0604020202020204" pitchFamily="34" charset="0"/>
            </a:endParaRPr>
          </a:p>
        </p:txBody>
      </p:sp>
      <p:pic>
        <p:nvPicPr>
          <p:cNvPr id="4098" name="Picture 2" descr="https://o.remove.bg/downloads/10d51633-11cc-4161-b2b1-1cf76f7a4eff/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0811" y="55245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84294" y="8293595"/>
            <a:ext cx="2879034" cy="12199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697200" y="-4157"/>
            <a:ext cx="2457841" cy="309025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14651">
            <a:off x="13989092" y="878024"/>
            <a:ext cx="873433" cy="1325894"/>
          </a:xfrm>
          <a:prstGeom prst="rect">
            <a:avLst/>
          </a:prstGeom>
        </p:spPr>
      </p:pic>
      <p:sp>
        <p:nvSpPr>
          <p:cNvPr id="10" name="TextBox 13"/>
          <p:cNvSpPr txBox="1"/>
          <p:nvPr/>
        </p:nvSpPr>
        <p:spPr>
          <a:xfrm>
            <a:off x="2362200" y="520686"/>
            <a:ext cx="13563600" cy="1096710"/>
          </a:xfrm>
          <a:prstGeom prst="rect">
            <a:avLst/>
          </a:prstGeom>
        </p:spPr>
        <p:txBody>
          <a:bodyPr wrap="square" lIns="0" tIns="0" rIns="0" bIns="0" rtlCol="0" anchor="t">
            <a:spAutoFit/>
          </a:bodyPr>
          <a:lstStyle/>
          <a:p>
            <a:pPr algn="ctr">
              <a:lnSpc>
                <a:spcPts val="9405"/>
              </a:lnSpc>
            </a:pPr>
            <a:r>
              <a:rPr lang="en-US" sz="6600" b="1" dirty="0" smtClean="0">
                <a:solidFill>
                  <a:schemeClr val="tx2"/>
                </a:solidFill>
                <a:latin typeface="Arial" panose="020B0604020202020204" pitchFamily="34" charset="0"/>
                <a:cs typeface="Arial" panose="020B0604020202020204" pitchFamily="34" charset="0"/>
              </a:rPr>
              <a:t>2. THỂ HIỆN</a:t>
            </a:r>
            <a:endParaRPr lang="en-US" sz="6600" b="1"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64801" y="2507112"/>
            <a:ext cx="4123667" cy="5303388"/>
          </a:xfrm>
          <a:prstGeom prst="rect">
            <a:avLst/>
          </a:prstGeom>
        </p:spPr>
      </p:pic>
      <p:pic>
        <p:nvPicPr>
          <p:cNvPr id="5" name="Picture 4"/>
          <p:cNvPicPr>
            <a:picLocks noChangeAspect="1"/>
          </p:cNvPicPr>
          <p:nvPr/>
        </p:nvPicPr>
        <p:blipFill>
          <a:blip r:embed="rId6"/>
          <a:stretch>
            <a:fillRect/>
          </a:stretch>
        </p:blipFill>
        <p:spPr>
          <a:xfrm>
            <a:off x="4679164" y="2507112"/>
            <a:ext cx="4119862" cy="5303388"/>
          </a:xfrm>
          <a:prstGeom prst="rect">
            <a:avLst/>
          </a:prstGeom>
        </p:spPr>
      </p:pic>
      <p:pic>
        <p:nvPicPr>
          <p:cNvPr id="8" name="Picture 7"/>
          <p:cNvPicPr>
            <a:picLocks noChangeAspect="1"/>
          </p:cNvPicPr>
          <p:nvPr/>
        </p:nvPicPr>
        <p:blipFill>
          <a:blip r:embed="rId7"/>
          <a:stretch>
            <a:fillRect/>
          </a:stretch>
        </p:blipFill>
        <p:spPr>
          <a:xfrm>
            <a:off x="8889722" y="2507112"/>
            <a:ext cx="4110202" cy="5303388"/>
          </a:xfrm>
          <a:prstGeom prst="rect">
            <a:avLst/>
          </a:prstGeom>
        </p:spPr>
      </p:pic>
      <p:pic>
        <p:nvPicPr>
          <p:cNvPr id="13" name="Picture 12"/>
          <p:cNvPicPr>
            <a:picLocks noChangeAspect="1"/>
          </p:cNvPicPr>
          <p:nvPr/>
        </p:nvPicPr>
        <p:blipFill rotWithShape="1">
          <a:blip r:embed="rId8"/>
          <a:srcRect r="3440"/>
          <a:stretch>
            <a:fillRect/>
          </a:stretch>
        </p:blipFill>
        <p:spPr>
          <a:xfrm>
            <a:off x="13090620" y="2504572"/>
            <a:ext cx="4816380" cy="6907463"/>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513931" y="6624733"/>
            <a:ext cx="1774069" cy="3522520"/>
          </a:xfrm>
          <a:prstGeom prst="rect">
            <a:avLst/>
          </a:prstGeom>
        </p:spPr>
      </p:pic>
      <p:sp>
        <p:nvSpPr>
          <p:cNvPr id="3" name="Rectangle 2"/>
          <p:cNvSpPr/>
          <p:nvPr/>
        </p:nvSpPr>
        <p:spPr>
          <a:xfrm>
            <a:off x="278870" y="8191500"/>
            <a:ext cx="12526495" cy="1612749"/>
          </a:xfrm>
          <a:prstGeom prst="rect">
            <a:avLst/>
          </a:prstGeom>
        </p:spPr>
        <p:txBody>
          <a:bodyPr wrap="square">
            <a:spAutoFit/>
          </a:bodyPr>
          <a:lstStyle/>
          <a:p>
            <a:pPr marL="571500" indent="-571500" algn="just">
              <a:lnSpc>
                <a:spcPct val="130000"/>
              </a:lnSpc>
              <a:buFont typeface="Wingdings" panose="05000000000000000000" pitchFamily="2" charset="2"/>
              <a:buChar char="Ø"/>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sát</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nêu</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bước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mẫu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8538" y="12700"/>
            <a:ext cx="2446062" cy="3073400"/>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 calcmode="lin" valueType="num">
                                      <p:cBhvr>
                                        <p:cTn id="29" dur="500" fill="hold"/>
                                        <p:tgtEl>
                                          <p:spTgt spid="13"/>
                                        </p:tgtEl>
                                        <p:attrNameLst>
                                          <p:attrName>style.rotation</p:attrName>
                                        </p:attrNameLst>
                                      </p:cBhvr>
                                      <p:tavLst>
                                        <p:tav tm="0">
                                          <p:val>
                                            <p:fltVal val="90"/>
                                          </p:val>
                                        </p:tav>
                                        <p:tav tm="100000">
                                          <p:val>
                                            <p:fltVal val="0"/>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t="89682"/>
          <a:stretch>
            <a:fillRect/>
          </a:stretch>
        </p:blipFill>
        <p:spPr>
          <a:xfrm>
            <a:off x="0" y="8839322"/>
            <a:ext cx="18288000" cy="1886918"/>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83355">
            <a:off x="296245" y="2437021"/>
            <a:ext cx="1845909" cy="634531"/>
          </a:xfrm>
          <a:prstGeom prst="rect">
            <a:avLst/>
          </a:prstGeom>
        </p:spPr>
      </p:pic>
      <p:sp>
        <p:nvSpPr>
          <p:cNvPr id="11" name="Rectangle 10"/>
          <p:cNvSpPr/>
          <p:nvPr/>
        </p:nvSpPr>
        <p:spPr>
          <a:xfrm>
            <a:off x="838200" y="405409"/>
            <a:ext cx="16611600" cy="2123658"/>
          </a:xfrm>
          <a:prstGeom prst="rect">
            <a:avLst/>
          </a:prstGeom>
        </p:spPr>
        <p:txBody>
          <a:bodyPr wrap="square">
            <a:spAutoFit/>
          </a:bodyPr>
          <a:lstStyle/>
          <a:p>
            <a:pPr algn="ctr">
              <a:lnSpc>
                <a:spcPct val="120000"/>
              </a:lnSpc>
              <a:spcBef>
                <a:spcPts val="300"/>
              </a:spcBef>
              <a:spcAft>
                <a:spcPts val="300"/>
              </a:spcAft>
            </a:pPr>
            <a:r>
              <a:rPr lang="nl-NL" sz="5500" b="1" i="1" dirty="0" smtClean="0">
                <a:solidFill>
                  <a:schemeClr val="accent2"/>
                </a:solidFill>
                <a:latin typeface="Arial" panose="020B0604020202020204" pitchFamily="34" charset="0"/>
                <a:ea typeface="Calibri" panose="020F0502020204030204" pitchFamily="34" charset="0"/>
                <a:cs typeface="Arial" panose="020B0604020202020204" pitchFamily="34" charset="0"/>
              </a:rPr>
              <a:t>Tham khảo cách thiết kế tạo mẫu trang phục bằng chất liệu màu nước</a:t>
            </a:r>
            <a:endParaRPr lang="en-US" sz="5500" b="1" i="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17" name="Picture 5"/>
          <p:cNvPicPr>
            <a:picLocks noChangeAspect="1"/>
          </p:cNvPicPr>
          <p:nvPr/>
        </p:nvPicPr>
        <p:blipFill>
          <a:blip r:embed="rId4"/>
          <a:srcRect/>
          <a:stretch>
            <a:fillRect/>
          </a:stretch>
        </p:blipFill>
        <p:spPr>
          <a:xfrm>
            <a:off x="12404273" y="4511531"/>
            <a:ext cx="5435519" cy="5027856"/>
          </a:xfrm>
          <a:prstGeom prst="rect">
            <a:avLst/>
          </a:prstGeom>
        </p:spPr>
      </p:pic>
      <p:pic>
        <p:nvPicPr>
          <p:cNvPr id="18"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2987126"/>
            <a:ext cx="10998363" cy="6801312"/>
          </a:xfrm>
          <a:prstGeom prst="rect">
            <a:avLst/>
          </a:prstGeom>
        </p:spPr>
      </p:pic>
      <p:sp>
        <p:nvSpPr>
          <p:cNvPr id="5" name="Rounded Rectangle 4"/>
          <p:cNvSpPr/>
          <p:nvPr/>
        </p:nvSpPr>
        <p:spPr>
          <a:xfrm>
            <a:off x="1801709" y="4292764"/>
            <a:ext cx="1600200" cy="1129778"/>
          </a:xfrm>
          <a:prstGeom prst="roundRect">
            <a:avLst/>
          </a:prstGeom>
          <a:solidFill>
            <a:srgbClr val="FF8C7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B1</a:t>
            </a:r>
            <a:endParaRPr lang="en-US" sz="4000" b="1" dirty="0">
              <a:latin typeface="Arial" panose="020B0604020202020204" pitchFamily="34" charset="0"/>
              <a:cs typeface="Arial" panose="020B0604020202020204" pitchFamily="34" charset="0"/>
            </a:endParaRPr>
          </a:p>
        </p:txBody>
      </p:sp>
      <p:sp>
        <p:nvSpPr>
          <p:cNvPr id="19" name="Rounded Rectangle 18"/>
          <p:cNvSpPr/>
          <p:nvPr/>
        </p:nvSpPr>
        <p:spPr>
          <a:xfrm>
            <a:off x="1801709" y="5583010"/>
            <a:ext cx="1600200" cy="1129778"/>
          </a:xfrm>
          <a:prstGeom prst="roundRect">
            <a:avLst/>
          </a:prstGeom>
          <a:solidFill>
            <a:srgbClr val="FF8C7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B2</a:t>
            </a:r>
            <a:endParaRPr lang="en-US" sz="4000" b="1" dirty="0">
              <a:latin typeface="Arial" panose="020B0604020202020204" pitchFamily="34" charset="0"/>
              <a:cs typeface="Arial" panose="020B0604020202020204" pitchFamily="34" charset="0"/>
            </a:endParaRPr>
          </a:p>
        </p:txBody>
      </p:sp>
      <p:sp>
        <p:nvSpPr>
          <p:cNvPr id="20" name="Rounded Rectangle 19"/>
          <p:cNvSpPr/>
          <p:nvPr/>
        </p:nvSpPr>
        <p:spPr>
          <a:xfrm>
            <a:off x="1801709" y="6878412"/>
            <a:ext cx="1600200" cy="1129778"/>
          </a:xfrm>
          <a:prstGeom prst="roundRect">
            <a:avLst/>
          </a:prstGeom>
          <a:solidFill>
            <a:srgbClr val="FF8C7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B3</a:t>
            </a:r>
            <a:endParaRPr lang="en-US" sz="4000" b="1" dirty="0">
              <a:latin typeface="Arial" panose="020B0604020202020204" pitchFamily="34" charset="0"/>
              <a:cs typeface="Arial" panose="020B0604020202020204" pitchFamily="34" charset="0"/>
            </a:endParaRPr>
          </a:p>
        </p:txBody>
      </p:sp>
      <p:sp>
        <p:nvSpPr>
          <p:cNvPr id="21" name="Rounded Rectangle 20"/>
          <p:cNvSpPr/>
          <p:nvPr/>
        </p:nvSpPr>
        <p:spPr>
          <a:xfrm>
            <a:off x="1801709" y="8173815"/>
            <a:ext cx="1600200" cy="1129778"/>
          </a:xfrm>
          <a:prstGeom prst="roundRect">
            <a:avLst/>
          </a:prstGeom>
          <a:solidFill>
            <a:srgbClr val="FF8C7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B4</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3741021" y="4503710"/>
            <a:ext cx="7572907" cy="707886"/>
          </a:xfrm>
          <a:prstGeom prst="rect">
            <a:avLst/>
          </a:prstGeom>
        </p:spPr>
        <p:txBody>
          <a:bodyPr wrap="none">
            <a:spAutoFit/>
          </a:bodyPr>
          <a:lstStyle/>
          <a:p>
            <a:pPr algn="just">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Phác hình kiểu dáng trang phục.</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3741019" y="5791417"/>
            <a:ext cx="6926389" cy="707886"/>
          </a:xfrm>
          <a:prstGeom prst="rect">
            <a:avLst/>
          </a:prstGeom>
        </p:spPr>
        <p:txBody>
          <a:bodyPr wrap="square">
            <a:spAutoFit/>
          </a:bodyPr>
          <a:lstStyle/>
          <a:p>
            <a:pPr algn="just">
              <a:spcBef>
                <a:spcPts val="300"/>
              </a:spcBef>
              <a:spcAft>
                <a:spcPts val="3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Vẽ hoa văn trang trí.</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3741020" y="7089358"/>
            <a:ext cx="5889758" cy="707886"/>
          </a:xfrm>
          <a:prstGeom prst="rect">
            <a:avLst/>
          </a:prstGeom>
        </p:spPr>
        <p:txBody>
          <a:bodyPr wrap="square">
            <a:spAutoFit/>
          </a:bodyPr>
          <a:lstStyle/>
          <a:p>
            <a:pPr algn="just">
              <a:spcBef>
                <a:spcPts val="300"/>
              </a:spcBef>
              <a:spcAft>
                <a:spcPts val="3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Vẽ màu vào hình.</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24" name="Rectangle 23"/>
          <p:cNvSpPr/>
          <p:nvPr/>
        </p:nvSpPr>
        <p:spPr>
          <a:xfrm>
            <a:off x="3741019" y="8377065"/>
            <a:ext cx="6389093" cy="707886"/>
          </a:xfrm>
          <a:prstGeom prst="rect">
            <a:avLst/>
          </a:prstGeom>
        </p:spPr>
        <p:txBody>
          <a:bodyPr wrap="square">
            <a:spAutoFit/>
          </a:bodyPr>
          <a:lstStyle/>
          <a:p>
            <a:pPr algn="just">
              <a:spcBef>
                <a:spcPts val="300"/>
              </a:spcBef>
              <a:spcAft>
                <a:spcPts val="3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Hoàn thiện sản phẩm.</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19" grpId="0" animBg="1"/>
      <p:bldP spid="20" grpId="0" animBg="1"/>
      <p:bldP spid="21" grpId="0" animBg="1"/>
      <p:bldP spid="6"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17" name="Picture 2"/>
          <p:cNvPicPr>
            <a:picLocks noChangeAspect="1"/>
          </p:cNvPicPr>
          <p:nvPr/>
        </p:nvPicPr>
        <p:blipFill>
          <a:blip r:embed="rId1">
            <a:extLst>
              <a:ext uri="{28A0092B-C50C-407E-A947-70E740481C1C}">
                <a14:useLocalDpi xmlns:a14="http://schemas.microsoft.com/office/drawing/2010/main" val="0"/>
              </a:ext>
            </a:extLst>
          </a:blip>
          <a:srcRect t="89682"/>
          <a:stretch>
            <a:fillRect/>
          </a:stretch>
        </p:blipFill>
        <p:spPr>
          <a:xfrm>
            <a:off x="0" y="8839322"/>
            <a:ext cx="18288000" cy="1886918"/>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97200" y="-4157"/>
            <a:ext cx="2457841" cy="3090257"/>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38" y="12700"/>
            <a:ext cx="2446062" cy="3073400"/>
          </a:xfrm>
          <a:prstGeom prst="rect">
            <a:avLst/>
          </a:prstGeom>
        </p:spPr>
      </p:pic>
      <p:pic>
        <p:nvPicPr>
          <p:cNvPr id="11"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15222" y="2782258"/>
            <a:ext cx="10905377" cy="4215094"/>
          </a:xfrm>
          <a:prstGeom prst="rect">
            <a:avLst/>
          </a:prstGeom>
        </p:spPr>
      </p:pic>
      <p:sp>
        <p:nvSpPr>
          <p:cNvPr id="15" name="TextBox 13"/>
          <p:cNvSpPr txBox="1"/>
          <p:nvPr/>
        </p:nvSpPr>
        <p:spPr>
          <a:xfrm>
            <a:off x="2362200" y="520686"/>
            <a:ext cx="13563600" cy="1096710"/>
          </a:xfrm>
          <a:prstGeom prst="rect">
            <a:avLst/>
          </a:prstGeom>
        </p:spPr>
        <p:txBody>
          <a:bodyPr wrap="square" lIns="0" tIns="0" rIns="0" bIns="0" rtlCol="0" anchor="t">
            <a:spAutoFit/>
          </a:bodyPr>
          <a:lstStyle/>
          <a:p>
            <a:pPr algn="ctr">
              <a:lnSpc>
                <a:spcPts val="9405"/>
              </a:lnSpc>
            </a:pPr>
            <a:r>
              <a:rPr lang="en-US" sz="6600" b="1" dirty="0" smtClean="0">
                <a:solidFill>
                  <a:schemeClr val="tx2"/>
                </a:solidFill>
                <a:latin typeface="Arial" panose="020B0604020202020204" pitchFamily="34" charset="0"/>
                <a:cs typeface="Arial" panose="020B0604020202020204" pitchFamily="34" charset="0"/>
              </a:rPr>
              <a:t>2. THỂ HIỆN</a:t>
            </a:r>
            <a:endParaRPr lang="en-US" sz="6600" b="1"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2343887" y="4520473"/>
            <a:ext cx="9248045" cy="738664"/>
          </a:xfrm>
          <a:prstGeom prst="rect">
            <a:avLst/>
          </a:prstGeom>
        </p:spPr>
        <p:txBody>
          <a:bodyPr wrap="none">
            <a:spAutoFit/>
          </a:bodyPr>
          <a:lstStyle/>
          <a:p>
            <a:pPr algn="just">
              <a:spcBef>
                <a:spcPts val="300"/>
              </a:spcBef>
              <a:spcAft>
                <a:spcPts val="300"/>
              </a:spcAft>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Thiết kế tạo một bộ trang phục đi chơi</a:t>
            </a:r>
            <a:endParaRPr lang="en-US" sz="4200" dirty="0">
              <a:latin typeface="Arial" panose="020B0604020202020204" pitchFamily="34" charset="0"/>
              <a:ea typeface="Calibri" panose="020F0502020204030204" pitchFamily="34" charset="0"/>
              <a:cs typeface="Arial" panose="020B0604020202020204" pitchFamily="34" charset="0"/>
            </a:endParaRPr>
          </a:p>
        </p:txBody>
      </p:sp>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84443" y="4250962"/>
            <a:ext cx="4199777" cy="6036038"/>
          </a:xfrm>
          <a:prstGeom prst="rect">
            <a:avLst/>
          </a:prstGeom>
        </p:spPr>
      </p:pic>
      <p:pic>
        <p:nvPicPr>
          <p:cNvPr id="18" name="Picture 6"/>
          <p:cNvPicPr>
            <a:picLocks noChangeAspect="1"/>
          </p:cNvPicPr>
          <p:nvPr/>
        </p:nvPicPr>
        <p:blipFill>
          <a:blip r:embed="rId8"/>
          <a:srcRect/>
          <a:stretch>
            <a:fillRect/>
          </a:stretch>
        </p:blipFill>
        <p:spPr>
          <a:xfrm>
            <a:off x="629387" y="6989402"/>
            <a:ext cx="3428999" cy="2884645"/>
          </a:xfrm>
          <a:prstGeom prst="rect">
            <a:avLst/>
          </a:prstGeom>
        </p:spPr>
      </p:pic>
      <p:pic>
        <p:nvPicPr>
          <p:cNvPr id="19" name="Picture 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02522">
            <a:off x="15568514" y="3139997"/>
            <a:ext cx="1216434" cy="1343451"/>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t="89682"/>
          <a:stretch>
            <a:fillRect/>
          </a:stretch>
        </p:blipFill>
        <p:spPr>
          <a:xfrm>
            <a:off x="0" y="8839322"/>
            <a:ext cx="18288000" cy="188691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050">
            <a:off x="470907" y="1755472"/>
            <a:ext cx="17346187" cy="8385873"/>
          </a:xfrm>
          <a:prstGeom prst="rect">
            <a:avLst/>
          </a:prstGeom>
        </p:spPr>
      </p:pic>
      <p:sp>
        <p:nvSpPr>
          <p:cNvPr id="15" name="Rectangle 14"/>
          <p:cNvSpPr/>
          <p:nvPr/>
        </p:nvSpPr>
        <p:spPr>
          <a:xfrm>
            <a:off x="2599669" y="3227742"/>
            <a:ext cx="13182600" cy="646331"/>
          </a:xfrm>
          <a:prstGeom prst="rect">
            <a:avLst/>
          </a:prstGeom>
        </p:spPr>
        <p:txBody>
          <a:bodyPr wrap="square">
            <a:spAutoFit/>
          </a:bodyPr>
          <a:lstStyle/>
          <a:p>
            <a:pPr algn="just"/>
            <a:endParaRPr lang="vi-VN" dirty="0">
              <a:solidFill>
                <a:srgbClr val="002060"/>
              </a:solidFill>
            </a:endParaRPr>
          </a:p>
          <a:p>
            <a:pPr algn="just"/>
            <a:endParaRPr lang="en-US" dirty="0">
              <a:solidFill>
                <a:srgbClr val="002060"/>
              </a:solidFill>
            </a:endParaRPr>
          </a:p>
        </p:txBody>
      </p:sp>
      <p:pic>
        <p:nvPicPr>
          <p:cNvPr id="10" name="Picture 2" descr="https://o.remove.bg/downloads/20161ac4-46ee-4a73-b318-a84e90ea6852/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5794" y="4397185"/>
            <a:ext cx="5867255" cy="58672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599165"/>
            <a:ext cx="18288000" cy="938719"/>
          </a:xfrm>
          <a:prstGeom prst="rect">
            <a:avLst/>
          </a:prstGeom>
        </p:spPr>
        <p:txBody>
          <a:bodyPr wrap="square">
            <a:spAutoFit/>
          </a:bodyPr>
          <a:lstStyle/>
          <a:p>
            <a:pPr algn="ctr">
              <a:spcBef>
                <a:spcPts val="300"/>
              </a:spcBef>
              <a:spcAft>
                <a:spcPts val="300"/>
              </a:spcAft>
            </a:pPr>
            <a:r>
              <a:rPr lang="nl-NL" sz="5500" b="1" u="sng" dirty="0" smtClean="0">
                <a:solidFill>
                  <a:schemeClr val="accent2"/>
                </a:solidFill>
                <a:latin typeface="Arial" panose="020B0604020202020204" pitchFamily="34" charset="0"/>
                <a:ea typeface="Calibri" panose="020F0502020204030204" pitchFamily="34" charset="0"/>
                <a:cs typeface="Arial" panose="020B0604020202020204" pitchFamily="34" charset="0"/>
              </a:rPr>
              <a:t>Gợi ý</a:t>
            </a:r>
            <a:endParaRPr lang="en-US" sz="5500" b="1" u="sng"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359503" y="2233022"/>
            <a:ext cx="15662931" cy="7549759"/>
          </a:xfrm>
          <a:prstGeom prst="rect">
            <a:avLst/>
          </a:prstGeom>
        </p:spPr>
        <p:txBody>
          <a:bodyPr wrap="square">
            <a:spAutoFit/>
          </a:bodyPr>
          <a:lstStyle/>
          <a:p>
            <a:pPr algn="just">
              <a:lnSpc>
                <a:spcPct val="130000"/>
              </a:lnSpc>
              <a:spcBef>
                <a:spcPts val="300"/>
              </a:spcBef>
              <a:spcAft>
                <a:spcPts val="300"/>
              </a:spcAft>
            </a:pPr>
            <a:r>
              <a:rPr lang="nl-NL" sz="3800" b="1" i="1" dirty="0">
                <a:solidFill>
                  <a:srgbClr val="000000"/>
                </a:solidFill>
                <a:latin typeface="Arial" panose="020B0604020202020204" pitchFamily="34" charset="0"/>
                <a:ea typeface="Calibri" panose="020F0502020204030204" pitchFamily="34" charset="0"/>
                <a:cs typeface="Arial" panose="020B0604020202020204" pitchFamily="34" charset="0"/>
              </a:rPr>
              <a:t>Về ý tưởng: </a:t>
            </a:r>
            <a:endParaRPr lang="en-US" sz="3800" b="1" i="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Thiết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kế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trang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phục cho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ai?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(giới tính, lứa tuổi, chiều cao, cân nặng</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Sử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dụng vào mục đích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gì?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(đi chơi cuối tuần, trong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ngày, nhiều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ngày</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nl-NL" sz="38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Cụ </a:t>
            </a:r>
            <a:r>
              <a:rPr lang="nl-NL" sz="3800" b="1" i="1" dirty="0">
                <a:solidFill>
                  <a:srgbClr val="000000"/>
                </a:solidFill>
                <a:latin typeface="Arial" panose="020B0604020202020204" pitchFamily="34" charset="0"/>
                <a:ea typeface="Calibri" panose="020F0502020204030204" pitchFamily="34" charset="0"/>
                <a:cs typeface="Arial" panose="020B0604020202020204" pitchFamily="34" charset="0"/>
              </a:rPr>
              <a:t>thể ý tưởng: </a:t>
            </a:r>
            <a:endParaRPr lang="en-US" sz="3800" b="1" i="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Kiểu dáng như thế nào?</a:t>
            </a:r>
            <a:endParaRPr lang="en-US" sz="38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Màu sắc thể hiện ra sao?</a:t>
            </a:r>
            <a:endParaRPr lang="en-US" sz="3800" dirty="0" smtClean="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nl-NL" sz="38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Về </a:t>
            </a:r>
            <a:r>
              <a:rPr lang="nl-NL" sz="3800" b="1" i="1" dirty="0">
                <a:solidFill>
                  <a:srgbClr val="000000"/>
                </a:solidFill>
                <a:latin typeface="Arial" panose="020B0604020202020204" pitchFamily="34" charset="0"/>
                <a:ea typeface="Calibri" panose="020F0502020204030204" pitchFamily="34" charset="0"/>
                <a:cs typeface="Arial" panose="020B0604020202020204" pitchFamily="34" charset="0"/>
              </a:rPr>
              <a:t>cách thể hiện ý </a:t>
            </a:r>
            <a:r>
              <a:rPr lang="nl-NL" sz="38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tưởng:</a:t>
            </a:r>
            <a:endParaRPr lang="nl-NL" sz="3800" b="1" i="1"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V</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ẽ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phác thảo, lựa chọn màu, trang trí hoa văn (nếu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có).</a:t>
            </a:r>
            <a:endPar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hể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hiện theo dạng mảng phẳng hay tạo khối. </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13"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127225" flipH="1">
            <a:off x="15705892" y="176394"/>
            <a:ext cx="2198583" cy="3190556"/>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anim calcmode="lin" valueType="num">
                                      <p:cBhvr>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anim calcmode="lin" valueType="num">
                                      <p:cBhvr>
                                        <p:cTn id="3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wipe(down)">
                                      <p:cBhvr>
                                        <p:cTn id="44" dur="5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wipe(down)">
                                      <p:cBhvr>
                                        <p:cTn id="49" dur="500"/>
                                        <p:tgtEl>
                                          <p:spTgt spid="4">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fade">
                                      <p:cBhvr>
                                        <p:cTn id="54" dur="500"/>
                                        <p:tgtEl>
                                          <p:spTgt spid="4">
                                            <p:txEl>
                                              <p:pRg st="6" end="6"/>
                                            </p:txEl>
                                          </p:spTgt>
                                        </p:tgtEl>
                                      </p:cBhvr>
                                    </p:animEffect>
                                    <p:anim calcmode="lin" valueType="num">
                                      <p:cBhvr>
                                        <p:cTn id="5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6"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animEffect transition="in" filter="wipe(down)">
                                      <p:cBhvr>
                                        <p:cTn id="61" dur="500"/>
                                        <p:tgtEl>
                                          <p:spTgt spid="4">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4">
                                            <p:txEl>
                                              <p:pRg st="8" end="8"/>
                                            </p:txEl>
                                          </p:spTgt>
                                        </p:tgtEl>
                                        <p:attrNameLst>
                                          <p:attrName>style.visibility</p:attrName>
                                        </p:attrNameLst>
                                      </p:cBhvr>
                                      <p:to>
                                        <p:strVal val="visible"/>
                                      </p:to>
                                    </p:set>
                                    <p:animEffect transition="in" filter="wipe(down)">
                                      <p:cBhvr>
                                        <p:cTn id="6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t="89682"/>
          <a:stretch>
            <a:fillRect/>
          </a:stretch>
        </p:blipFill>
        <p:spPr>
          <a:xfrm>
            <a:off x="0" y="8839322"/>
            <a:ext cx="18288000" cy="1886918"/>
          </a:xfrm>
          <a:prstGeom prst="rect">
            <a:avLst/>
          </a:prstGeom>
        </p:spPr>
      </p:pic>
      <p:sp>
        <p:nvSpPr>
          <p:cNvPr id="12" name="TextBox 13"/>
          <p:cNvSpPr txBox="1"/>
          <p:nvPr/>
        </p:nvSpPr>
        <p:spPr>
          <a:xfrm>
            <a:off x="2362200" y="520686"/>
            <a:ext cx="13563600" cy="1096710"/>
          </a:xfrm>
          <a:prstGeom prst="rect">
            <a:avLst/>
          </a:prstGeom>
        </p:spPr>
        <p:txBody>
          <a:bodyPr wrap="square" lIns="0" tIns="0" rIns="0" bIns="0" rtlCol="0" anchor="t">
            <a:spAutoFit/>
          </a:bodyPr>
          <a:lstStyle/>
          <a:p>
            <a:pPr algn="ctr">
              <a:lnSpc>
                <a:spcPts val="9405"/>
              </a:lnSpc>
            </a:pPr>
            <a:r>
              <a:rPr lang="en-US" sz="6600" b="1" dirty="0" smtClean="0">
                <a:solidFill>
                  <a:srgbClr val="002060"/>
                </a:solidFill>
                <a:latin typeface="Arial" panose="020B0604020202020204" pitchFamily="34" charset="0"/>
                <a:cs typeface="Arial" panose="020B0604020202020204" pitchFamily="34" charset="0"/>
              </a:rPr>
              <a:t>3. </a:t>
            </a:r>
            <a:r>
              <a:rPr lang="en-US" sz="6600" b="1" dirty="0" err="1" smtClean="0">
                <a:solidFill>
                  <a:srgbClr val="002060"/>
                </a:solidFill>
                <a:latin typeface="Arial" panose="020B0604020202020204" pitchFamily="34" charset="0"/>
                <a:cs typeface="Arial" panose="020B0604020202020204" pitchFamily="34" charset="0"/>
              </a:rPr>
              <a:t>Thảo</a:t>
            </a:r>
            <a:r>
              <a:rPr lang="en-US" sz="6600" b="1" dirty="0" smtClean="0">
                <a:solidFill>
                  <a:srgbClr val="002060"/>
                </a:solidFill>
                <a:latin typeface="Arial" panose="020B0604020202020204" pitchFamily="34" charset="0"/>
                <a:cs typeface="Arial" panose="020B0604020202020204" pitchFamily="34" charset="0"/>
              </a:rPr>
              <a:t> </a:t>
            </a:r>
            <a:r>
              <a:rPr lang="en-US" sz="6600" b="1" dirty="0" err="1" smtClean="0">
                <a:solidFill>
                  <a:srgbClr val="002060"/>
                </a:solidFill>
                <a:latin typeface="Arial" panose="020B0604020202020204" pitchFamily="34" charset="0"/>
                <a:cs typeface="Arial" panose="020B0604020202020204" pitchFamily="34" charset="0"/>
              </a:rPr>
              <a:t>luận</a:t>
            </a:r>
            <a:endParaRPr lang="en-US" sz="6600" b="1" dirty="0" smtClean="0">
              <a:solidFill>
                <a:srgbClr val="00206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635">
            <a:off x="1839250" y="1730770"/>
            <a:ext cx="14589760" cy="8208837"/>
          </a:xfrm>
          <a:prstGeom prst="rect">
            <a:avLst/>
          </a:prstGeom>
          <a:ln>
            <a:noFill/>
          </a:ln>
          <a:effectLst>
            <a:outerShdw blurRad="190500" algn="tl" rotWithShape="0">
              <a:srgbClr val="000000">
                <a:alpha val="70000"/>
              </a:srgbClr>
            </a:outerShdw>
          </a:effectLst>
        </p:spPr>
      </p:pic>
      <p:sp>
        <p:nvSpPr>
          <p:cNvPr id="5" name="Rectangle 4"/>
          <p:cNvSpPr/>
          <p:nvPr/>
        </p:nvSpPr>
        <p:spPr>
          <a:xfrm>
            <a:off x="2695230" y="4275901"/>
            <a:ext cx="12877800" cy="4653582"/>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3800" dirty="0" smtClean="0"/>
              <a:t>Ý </a:t>
            </a:r>
            <a:r>
              <a:rPr lang="vi-VN" sz="3800" dirty="0"/>
              <a:t>tưởng thiết kế trang phục cho người thân sử dụng vào dịp đi chơi của bạn là gì?</a:t>
            </a:r>
            <a:endParaRPr lang="vi-VN" sz="3800" dirty="0"/>
          </a:p>
          <a:p>
            <a:pPr marL="571500" indent="-571500" algn="just">
              <a:lnSpc>
                <a:spcPct val="130000"/>
              </a:lnSpc>
              <a:buFont typeface="Arial" panose="020B0604020202020204" pitchFamily="34" charset="0"/>
              <a:buChar char="•"/>
            </a:pPr>
            <a:r>
              <a:rPr lang="vi-VN" sz="3800" dirty="0" smtClean="0"/>
              <a:t>Bạn </a:t>
            </a:r>
            <a:r>
              <a:rPr lang="vi-VN" sz="3800" dirty="0"/>
              <a:t>sử dụng phong cách, ngôn ngữ kế nào để thể hiện bản vẽ mẫu trang phục. </a:t>
            </a:r>
            <a:endParaRPr lang="vi-VN" sz="3800" dirty="0"/>
          </a:p>
          <a:p>
            <a:pPr marL="571500" indent="-571500" algn="just">
              <a:lnSpc>
                <a:spcPct val="130000"/>
              </a:lnSpc>
              <a:buFont typeface="Arial" panose="020B0604020202020204" pitchFamily="34" charset="0"/>
              <a:buChar char="•"/>
            </a:pPr>
            <a:r>
              <a:rPr lang="vi-VN" sz="3800" dirty="0" smtClean="0"/>
              <a:t>Bạn </a:t>
            </a:r>
            <a:r>
              <a:rPr lang="vi-VN" sz="3800" dirty="0"/>
              <a:t>có gợi ý gì để bản thiết kế mẫu trang phục của các thành viên trong nhóm được hoàn thiện hơn. </a:t>
            </a:r>
            <a:endParaRPr lang="vi-VN" sz="3800" dirty="0"/>
          </a:p>
        </p:txBody>
      </p:sp>
      <p:sp>
        <p:nvSpPr>
          <p:cNvPr id="3" name="Line Callout 1 (Border and Accent Bar) 2"/>
          <p:cNvSpPr/>
          <p:nvPr/>
        </p:nvSpPr>
        <p:spPr>
          <a:xfrm>
            <a:off x="3276600" y="2588050"/>
            <a:ext cx="6324600" cy="1385450"/>
          </a:xfrm>
          <a:prstGeom prst="accentBorderCallout1">
            <a:avLst>
              <a:gd name="adj1" fmla="val 50662"/>
              <a:gd name="adj2" fmla="val -3547"/>
              <a:gd name="adj3" fmla="val 51451"/>
              <a:gd name="adj4" fmla="val -18641"/>
            </a:avLst>
          </a:prstGeom>
          <a:ln w="38100"/>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smtClean="0">
                <a:latin typeface="Arial" panose="020B0604020202020204" pitchFamily="34" charset="0"/>
                <a:cs typeface="Arial" panose="020B0604020202020204" pitchFamily="34" charset="0"/>
              </a:rPr>
              <a:t>HOẠT ĐỘNG CẶP ĐÔI</a:t>
            </a:r>
            <a:endParaRPr lang="en-US" sz="4200" b="1" dirty="0">
              <a:latin typeface="Arial" panose="020B0604020202020204" pitchFamily="34" charset="0"/>
              <a:cs typeface="Arial" panose="020B0604020202020204" pitchFamily="34" charset="0"/>
            </a:endParaRPr>
          </a:p>
        </p:txBody>
      </p:sp>
      <p:pic>
        <p:nvPicPr>
          <p:cNvPr id="1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49200" y="214573"/>
            <a:ext cx="3505200" cy="3758927"/>
          </a:xfrm>
          <a:prstGeom prst="rect">
            <a:avLst/>
          </a:prstGeom>
        </p:spPr>
      </p:pic>
      <p:pic>
        <p:nvPicPr>
          <p:cNvPr id="1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46749" y="6602692"/>
            <a:ext cx="1256379" cy="2753021"/>
          </a:xfrm>
          <a:prstGeom prst="rect">
            <a:avLst/>
          </a:prstGeom>
        </p:spPr>
      </p:pic>
      <p:pic>
        <p:nvPicPr>
          <p:cNvPr id="15" name="Picture 11"/>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a:stretch>
            <a:fillRect/>
          </a:stretch>
        </p:blipFill>
        <p:spPr>
          <a:xfrm rot="20894577">
            <a:off x="16301218" y="418889"/>
            <a:ext cx="1617749" cy="1607638"/>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t="89682"/>
          <a:stretch>
            <a:fillRect/>
          </a:stretch>
        </p:blipFill>
        <p:spPr>
          <a:xfrm>
            <a:off x="0" y="8839322"/>
            <a:ext cx="18288000" cy="1886918"/>
          </a:xfrm>
          <a:prstGeom prst="rect">
            <a:avLst/>
          </a:prstGeom>
        </p:spPr>
      </p:pic>
      <p:pic>
        <p:nvPicPr>
          <p:cNvPr id="5" name="Picture 4"/>
          <p:cNvPicPr>
            <a:picLocks noChangeAspect="1"/>
          </p:cNvPicPr>
          <p:nvPr/>
        </p:nvPicPr>
        <p:blipFill>
          <a:blip r:embed="rId2"/>
          <a:stretch>
            <a:fillRect/>
          </a:stretch>
        </p:blipFill>
        <p:spPr>
          <a:xfrm>
            <a:off x="1102360" y="2431844"/>
            <a:ext cx="4178202" cy="6981327"/>
          </a:xfrm>
          <a:prstGeom prst="rect">
            <a:avLst/>
          </a:prstGeom>
        </p:spPr>
      </p:pic>
      <p:pic>
        <p:nvPicPr>
          <p:cNvPr id="6" name="Picture 5"/>
          <p:cNvPicPr>
            <a:picLocks noChangeAspect="1"/>
          </p:cNvPicPr>
          <p:nvPr/>
        </p:nvPicPr>
        <p:blipFill rotWithShape="1">
          <a:blip r:embed="rId3"/>
          <a:srcRect l="2719"/>
          <a:stretch>
            <a:fillRect/>
          </a:stretch>
        </p:blipFill>
        <p:spPr>
          <a:xfrm>
            <a:off x="6061306" y="2937796"/>
            <a:ext cx="5045695" cy="5973692"/>
          </a:xfrm>
          <a:prstGeom prst="rect">
            <a:avLst/>
          </a:prstGeom>
        </p:spPr>
      </p:pic>
      <p:pic>
        <p:nvPicPr>
          <p:cNvPr id="7" name="Picture 6"/>
          <p:cNvPicPr>
            <a:picLocks noChangeAspect="1"/>
          </p:cNvPicPr>
          <p:nvPr/>
        </p:nvPicPr>
        <p:blipFill>
          <a:blip r:embed="rId4"/>
          <a:stretch>
            <a:fillRect/>
          </a:stretch>
        </p:blipFill>
        <p:spPr>
          <a:xfrm>
            <a:off x="11887200" y="2935662"/>
            <a:ext cx="5289650" cy="5975826"/>
          </a:xfrm>
          <a:prstGeom prst="rect">
            <a:avLst/>
          </a:prstGeom>
        </p:spPr>
      </p:pic>
      <p:sp>
        <p:nvSpPr>
          <p:cNvPr id="13" name="Rectangle 12"/>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u="sng" dirty="0" smtClean="0">
                <a:solidFill>
                  <a:schemeClr val="accent2"/>
                </a:solidFill>
                <a:latin typeface="Arial" panose="020B0604020202020204" pitchFamily="34" charset="0"/>
                <a:ea typeface="Calibri" panose="020F0502020204030204" pitchFamily="34" charset="0"/>
                <a:cs typeface="Arial" panose="020B0604020202020204" pitchFamily="34" charset="0"/>
              </a:rPr>
              <a:t>Một số sản phẩm mĩ thuật của học sinh</a:t>
            </a:r>
            <a:endParaRPr lang="en-US" sz="5500" b="1" u="sng"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60" y="73848"/>
            <a:ext cx="2133600" cy="2040255"/>
          </a:xfrm>
          <a:prstGeom prst="rect">
            <a:avLst/>
          </a:prstGeom>
        </p:spPr>
      </p:pic>
      <p:pic>
        <p:nvPicPr>
          <p:cNvPr id="1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66061" flipH="1">
            <a:off x="16286558" y="7849293"/>
            <a:ext cx="2155309" cy="31277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t="89682"/>
          <a:stretch>
            <a:fillRect/>
          </a:stretch>
        </p:blipFill>
        <p:spPr>
          <a:xfrm>
            <a:off x="0" y="8839322"/>
            <a:ext cx="18288000" cy="1886918"/>
          </a:xfrm>
          <a:prstGeom prst="rect">
            <a:avLst/>
          </a:prstGeom>
        </p:spPr>
      </p:pic>
      <p:sp>
        <p:nvSpPr>
          <p:cNvPr id="10" name="TextBox 10"/>
          <p:cNvSpPr txBox="1"/>
          <p:nvPr/>
        </p:nvSpPr>
        <p:spPr>
          <a:xfrm>
            <a:off x="5586868" y="547487"/>
            <a:ext cx="7114263" cy="1096710"/>
          </a:xfrm>
          <a:prstGeom prst="rect">
            <a:avLst/>
          </a:prstGeom>
        </p:spPr>
        <p:txBody>
          <a:bodyPr lIns="0" tIns="0" rIns="0" bIns="0" rtlCol="0" anchor="t">
            <a:spAutoFit/>
          </a:bodyPr>
          <a:lstStyle/>
          <a:p>
            <a:pPr algn="ctr">
              <a:lnSpc>
                <a:spcPts val="9405"/>
              </a:lnSpc>
            </a:pPr>
            <a:r>
              <a:rPr lang="en-US" sz="6600" b="1" dirty="0">
                <a:solidFill>
                  <a:srgbClr val="5F9391"/>
                </a:solidFill>
                <a:latin typeface="Arial(heading)"/>
              </a:rPr>
              <a:t>KHỞI ĐỘNG</a:t>
            </a:r>
            <a:endParaRPr lang="en-US" sz="6600" b="1" dirty="0">
              <a:solidFill>
                <a:srgbClr val="5F9391"/>
              </a:solidFill>
              <a:latin typeface="Arial(heading)"/>
            </a:endParaRPr>
          </a:p>
        </p:txBody>
      </p:sp>
      <p:sp>
        <p:nvSpPr>
          <p:cNvPr id="11" name="TextBox 11"/>
          <p:cNvSpPr txBox="1"/>
          <p:nvPr/>
        </p:nvSpPr>
        <p:spPr>
          <a:xfrm>
            <a:off x="3984113" y="2118952"/>
            <a:ext cx="12858752" cy="1600438"/>
          </a:xfrm>
          <a:prstGeom prst="rect">
            <a:avLst/>
          </a:prstGeom>
        </p:spPr>
        <p:txBody>
          <a:bodyPr wrap="square" lIns="0" tIns="0" rIns="0" bIns="0" rtlCol="0" anchor="t">
            <a:spAutoFit/>
          </a:bodyPr>
          <a:lstStyle/>
          <a:p>
            <a:pPr algn="just">
              <a:lnSpc>
                <a:spcPct val="130000"/>
              </a:lnSpc>
            </a:pP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ảnh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Thiết</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tạo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mẫu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trang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phục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có</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vai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trò</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nào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trong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cuộc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sống</a:t>
            </a:r>
            <a:r>
              <a:rPr lang="fr-FR"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13" name="Picture 12" descr="A mannequin wearing a red dress and a white shirt&#10;&#10;Description automatically generated with low confidence"/>
          <p:cNvPicPr/>
          <p:nvPr/>
        </p:nvPicPr>
        <p:blipFill>
          <a:blip r:embed="rId3" cstate="print">
            <a:extLst>
              <a:ext uri="{28A0092B-C50C-407E-A947-70E740481C1C}">
                <a14:useLocalDpi xmlns:a14="http://schemas.microsoft.com/office/drawing/2010/main" val="0"/>
              </a:ext>
            </a:extLst>
          </a:blip>
          <a:stretch>
            <a:fillRect/>
          </a:stretch>
        </p:blipFill>
        <p:spPr>
          <a:xfrm>
            <a:off x="3704112" y="4381500"/>
            <a:ext cx="4363889" cy="5565746"/>
          </a:xfrm>
          <a:prstGeom prst="rect">
            <a:avLst/>
          </a:prstGeom>
        </p:spPr>
      </p:pic>
      <p:pic>
        <p:nvPicPr>
          <p:cNvPr id="14" name="Picture 13" descr="A dress on a mannequin&#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10196566" y="4381500"/>
            <a:ext cx="5009130" cy="5565746"/>
          </a:xfrm>
          <a:prstGeom prst="rect">
            <a:avLst/>
          </a:prstGeom>
        </p:spPr>
      </p:pic>
      <p:pic>
        <p:nvPicPr>
          <p:cNvPr id="17"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8527" y="7041817"/>
            <a:ext cx="1420338" cy="1807429"/>
          </a:xfrm>
          <a:prstGeom prst="rect">
            <a:avLst/>
          </a:prstGeom>
        </p:spPr>
      </p:pic>
      <p:pic>
        <p:nvPicPr>
          <p:cNvPr id="18"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59067" y="7002071"/>
            <a:ext cx="1218396" cy="1879274"/>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4600" y="1676715"/>
            <a:ext cx="2484912" cy="2484912"/>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1">
            <a:extLst>
              <a:ext uri="{28A0092B-C50C-407E-A947-70E740481C1C}">
                <a14:useLocalDpi xmlns:a14="http://schemas.microsoft.com/office/drawing/2010/main" val="0"/>
              </a:ext>
            </a:extLst>
          </a:blip>
          <a:srcRect t="89682"/>
          <a:stretch>
            <a:fillRect/>
          </a:stretch>
        </p:blipFill>
        <p:spPr>
          <a:xfrm>
            <a:off x="0" y="8839322"/>
            <a:ext cx="18288000" cy="1886918"/>
          </a:xfrm>
          <a:prstGeom prst="rect">
            <a:avLst/>
          </a:prstGeom>
        </p:spPr>
      </p:pic>
      <p:pic>
        <p:nvPicPr>
          <p:cNvPr id="14"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6871" y="2101599"/>
            <a:ext cx="15134258" cy="769388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80334">
            <a:off x="16817882" y="2377776"/>
            <a:ext cx="1071461" cy="1625478"/>
          </a:xfrm>
          <a:prstGeom prst="rect">
            <a:avLst/>
          </a:prstGeom>
        </p:spPr>
      </p:pic>
      <p:sp>
        <p:nvSpPr>
          <p:cNvPr id="13" name="Rectangle 12"/>
          <p:cNvSpPr/>
          <p:nvPr/>
        </p:nvSpPr>
        <p:spPr>
          <a:xfrm>
            <a:off x="3119904" y="3901826"/>
            <a:ext cx="12573000" cy="4093428"/>
          </a:xfrm>
          <a:prstGeom prst="rect">
            <a:avLst/>
          </a:prstGeom>
        </p:spPr>
        <p:txBody>
          <a:bodyPr wrap="square">
            <a:spAutoFit/>
          </a:bodyPr>
          <a:lstStyle/>
          <a:p>
            <a:pPr algn="just">
              <a:lnSpc>
                <a:spcPct val="130000"/>
              </a:lnSpc>
            </a:pPr>
            <a:r>
              <a:rPr lang="vi-VN" sz="4000" dirty="0"/>
              <a:t>Sắp xếp các sản phẩm đã thực hiện thành bộ sưu tập "Trang phục dạo phố" theo gợi ý:</a:t>
            </a:r>
            <a:endParaRPr lang="vi-VN" sz="4000" dirty="0"/>
          </a:p>
          <a:p>
            <a:pPr marL="571500" indent="-571500" algn="just">
              <a:lnSpc>
                <a:spcPct val="130000"/>
              </a:lnSpc>
              <a:buFont typeface="Arial" panose="020B0604020202020204" pitchFamily="34" charset="0"/>
              <a:buChar char="•"/>
            </a:pPr>
            <a:r>
              <a:rPr lang="vi-VN" sz="4000" dirty="0" smtClean="0"/>
              <a:t>Bộ </a:t>
            </a:r>
            <a:r>
              <a:rPr lang="vi-VN" sz="4000" dirty="0"/>
              <a:t>sưu tập trang phục theo giới tính (nam, nữ</a:t>
            </a:r>
            <a:r>
              <a:rPr lang="vi-VN" sz="4000" dirty="0" smtClean="0"/>
              <a:t>)</a:t>
            </a:r>
            <a:r>
              <a:rPr lang="en-US" sz="4000" dirty="0" smtClean="0"/>
              <a:t>.</a:t>
            </a:r>
            <a:endParaRPr lang="vi-VN" sz="4000" dirty="0"/>
          </a:p>
          <a:p>
            <a:pPr marL="571500" indent="-571500" algn="just">
              <a:lnSpc>
                <a:spcPct val="130000"/>
              </a:lnSpc>
              <a:buFont typeface="Arial" panose="020B0604020202020204" pitchFamily="34" charset="0"/>
              <a:buChar char="•"/>
            </a:pPr>
            <a:r>
              <a:rPr lang="vi-VN" sz="4000" dirty="0" smtClean="0"/>
              <a:t>Bộ </a:t>
            </a:r>
            <a:r>
              <a:rPr lang="vi-VN" sz="4000" dirty="0"/>
              <a:t>sưu tập trang phục có khai thác hoa văn dân </a:t>
            </a:r>
            <a:r>
              <a:rPr lang="vi-VN" sz="4000" dirty="0" smtClean="0"/>
              <a:t>tộc</a:t>
            </a:r>
            <a:r>
              <a:rPr lang="en-US" sz="4000" dirty="0" smtClean="0"/>
              <a:t>.</a:t>
            </a:r>
            <a:endParaRPr lang="vi-VN" sz="4000" dirty="0"/>
          </a:p>
          <a:p>
            <a:pPr marL="571500" indent="-571500" algn="just">
              <a:lnSpc>
                <a:spcPct val="130000"/>
              </a:lnSpc>
              <a:buFont typeface="Arial" panose="020B0604020202020204" pitchFamily="34" charset="0"/>
              <a:buChar char="•"/>
            </a:pPr>
            <a:r>
              <a:rPr lang="vi-VN" sz="4000" dirty="0" smtClean="0"/>
              <a:t>Bộ </a:t>
            </a:r>
            <a:r>
              <a:rPr lang="vi-VN" sz="4000" dirty="0"/>
              <a:t>sưu tập trang phục có ý tưởng mới.</a:t>
            </a:r>
            <a:endParaRPr lang="vi-VN" sz="4000" dirty="0"/>
          </a:p>
        </p:txBody>
      </p:sp>
      <p:sp>
        <p:nvSpPr>
          <p:cNvPr id="11" name="TextBox 9"/>
          <p:cNvSpPr txBox="1"/>
          <p:nvPr/>
        </p:nvSpPr>
        <p:spPr>
          <a:xfrm>
            <a:off x="4538195" y="532017"/>
            <a:ext cx="9211609" cy="1114279"/>
          </a:xfrm>
          <a:prstGeom prst="rect">
            <a:avLst/>
          </a:prstGeom>
        </p:spPr>
        <p:txBody>
          <a:bodyPr wrap="square" lIns="0" tIns="0" rIns="0" bIns="0" rtlCol="0" anchor="t">
            <a:spAutoFit/>
          </a:bodyPr>
          <a:lstStyle/>
          <a:p>
            <a:pPr algn="ctr">
              <a:lnSpc>
                <a:spcPts val="9405"/>
              </a:lnSpc>
            </a:pPr>
            <a:r>
              <a:rPr lang="en-US" sz="7200" b="1" dirty="0" smtClean="0">
                <a:solidFill>
                  <a:srgbClr val="5F9391"/>
                </a:solidFill>
                <a:latin typeface="Arial" panose="020B0604020202020204" pitchFamily="34" charset="0"/>
                <a:cs typeface="Arial" panose="020B0604020202020204" pitchFamily="34" charset="0"/>
              </a:rPr>
              <a:t>VẬN DỤNG</a:t>
            </a:r>
            <a:endParaRPr lang="en-US" sz="7200" b="1" dirty="0">
              <a:solidFill>
                <a:srgbClr val="5F9391"/>
              </a:solidFill>
              <a:latin typeface="Arial" panose="020B0604020202020204" pitchFamily="34" charset="0"/>
              <a:cs typeface="Arial" panose="020B0604020202020204" pitchFamily="34" charset="0"/>
            </a:endParaRPr>
          </a:p>
        </p:txBody>
      </p:sp>
      <p:pic>
        <p:nvPicPr>
          <p:cNvPr id="18"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931592" y="5676900"/>
            <a:ext cx="3567065" cy="4610100"/>
          </a:xfrm>
          <a:prstGeom prst="rect">
            <a:avLst/>
          </a:prstGeom>
        </p:spPr>
      </p:pic>
      <p:pic>
        <p:nvPicPr>
          <p:cNvPr id="12" name="Picture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080" y="0"/>
            <a:ext cx="5252720" cy="1359141"/>
          </a:xfrm>
          <a:prstGeom prst="rect">
            <a:avLst/>
          </a:prstGeom>
        </p:spPr>
      </p:pic>
      <p:pic>
        <p:nvPicPr>
          <p:cNvPr id="17" name="Picture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3035280" y="-1"/>
            <a:ext cx="5252720" cy="1359141"/>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down)">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down)">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down)">
                                      <p:cBhvr>
                                        <p:cTn id="35"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Lst>
          </a:blip>
          <a:srcRect t="89682"/>
          <a:stretch>
            <a:fillRect/>
          </a:stretch>
        </p:blipFill>
        <p:spPr>
          <a:xfrm>
            <a:off x="0" y="8839322"/>
            <a:ext cx="18288000" cy="1886918"/>
          </a:xfrm>
          <a:prstGeom prst="rect">
            <a:avLst/>
          </a:prstGeom>
        </p:spPr>
      </p:pic>
      <p:sp>
        <p:nvSpPr>
          <p:cNvPr id="13" name="TextBox 9"/>
          <p:cNvSpPr txBox="1"/>
          <p:nvPr/>
        </p:nvSpPr>
        <p:spPr>
          <a:xfrm>
            <a:off x="0" y="532017"/>
            <a:ext cx="18287999" cy="1205458"/>
          </a:xfrm>
          <a:prstGeom prst="rect">
            <a:avLst/>
          </a:prstGeom>
        </p:spPr>
        <p:txBody>
          <a:bodyPr wrap="square" lIns="0" tIns="0" rIns="0" bIns="0" rtlCol="0" anchor="t">
            <a:spAutoFit/>
          </a:bodyPr>
          <a:lstStyle/>
          <a:p>
            <a:pPr algn="ctr">
              <a:lnSpc>
                <a:spcPts val="9405"/>
              </a:lnSpc>
            </a:pPr>
            <a:r>
              <a:rPr lang="en-US" sz="7200" b="1" dirty="0" smtClean="0">
                <a:solidFill>
                  <a:srgbClr val="5F9391"/>
                </a:solidFill>
                <a:latin typeface="Arial" panose="020B0604020202020204" pitchFamily="34" charset="0"/>
                <a:cs typeface="Arial" panose="020B0604020202020204" pitchFamily="34" charset="0"/>
              </a:rPr>
              <a:t>HƯỚNG DẪN VỀ NHÀ</a:t>
            </a:r>
            <a:endParaRPr lang="en-US" sz="7200" b="1" dirty="0">
              <a:solidFill>
                <a:srgbClr val="5F9391"/>
              </a:solidFill>
              <a:latin typeface="Arial" panose="020B0604020202020204" pitchFamily="34" charset="0"/>
              <a:cs typeface="Arial" panose="020B0604020202020204" pitchFamily="34" charset="0"/>
            </a:endParaRPr>
          </a:p>
        </p:txBody>
      </p:sp>
      <p:sp>
        <p:nvSpPr>
          <p:cNvPr id="14" name="Freeform 10"/>
          <p:cNvSpPr/>
          <p:nvPr/>
        </p:nvSpPr>
        <p:spPr>
          <a:xfrm rot="5400000">
            <a:off x="8201487" y="931466"/>
            <a:ext cx="7595932" cy="10291091"/>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pic>
        <p:nvPicPr>
          <p:cNvPr id="1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3314700"/>
            <a:ext cx="5545809" cy="6534091"/>
          </a:xfrm>
          <a:prstGeom prst="rect">
            <a:avLst/>
          </a:prstGeom>
        </p:spPr>
      </p:pic>
      <p:pic>
        <p:nvPicPr>
          <p:cNvPr id="2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6125348" y="7324484"/>
            <a:ext cx="2100263" cy="2924416"/>
          </a:xfrm>
          <a:prstGeom prst="rect">
            <a:avLst/>
          </a:prstGeom>
        </p:spPr>
      </p:pic>
      <p:sp>
        <p:nvSpPr>
          <p:cNvPr id="4" name="Rectangle 3"/>
          <p:cNvSpPr/>
          <p:nvPr/>
        </p:nvSpPr>
        <p:spPr>
          <a:xfrm>
            <a:off x="7046453" y="3764166"/>
            <a:ext cx="9906000" cy="4625690"/>
          </a:xfrm>
          <a:prstGeom prst="rect">
            <a:avLst/>
          </a:prstGeom>
        </p:spPr>
        <p:txBody>
          <a:bodyPr wrap="square">
            <a:spAutoFit/>
          </a:bodyPr>
          <a:lstStyle/>
          <a:p>
            <a:pPr marL="571500" indent="-571500" algn="just">
              <a:lnSpc>
                <a:spcPct val="130000"/>
              </a:lnSpc>
              <a:spcBef>
                <a:spcPts val="1200"/>
              </a:spcBef>
              <a:spcAft>
                <a:spcPts val="1200"/>
              </a:spcAft>
              <a:buFont typeface="Arial" panose="020B0604020202020204" pitchFamily="34" charset="0"/>
              <a:buChar char="•"/>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Ô</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1200"/>
              </a:spcBef>
              <a:spcAft>
                <a:spcPts val="1200"/>
              </a:spcAft>
              <a:buFont typeface="Arial" panose="020B0604020202020204" pitchFamily="34" charset="0"/>
              <a:buChar char="•"/>
            </a:pP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Hoàn</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10, </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SBT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Mĩ</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thuật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7.</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1200"/>
              </a:spcBef>
              <a:spcAft>
                <a:spcPts val="1200"/>
              </a:spcAft>
              <a:buFont typeface="Arial" panose="020B0604020202020204" pitchFamily="34" charset="0"/>
              <a:buChar char="•"/>
            </a:pP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Đọc</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11: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ngôi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sẵn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5"/>
          <p:cNvPicPr>
            <a:picLocks noChangeAspect="1"/>
          </p:cNvPicPr>
          <p:nvPr/>
        </p:nvPicPr>
        <p:blipFill>
          <a:blip r:embed="rId5"/>
          <a:srcRect/>
          <a:stretch>
            <a:fillRect/>
          </a:stretch>
        </p:blipFill>
        <p:spPr>
          <a:xfrm rot="2677333">
            <a:off x="454223" y="164659"/>
            <a:ext cx="1576390" cy="1940174"/>
          </a:xfrm>
          <a:prstGeom prst="rect">
            <a:avLst/>
          </a:prstGeom>
        </p:spPr>
      </p:pic>
      <p:pic>
        <p:nvPicPr>
          <p:cNvPr id="2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75489" y="818220"/>
            <a:ext cx="1722671" cy="164730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1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22285" y="877966"/>
            <a:ext cx="17068638" cy="7756017"/>
          </a:xfrm>
          <a:prstGeom prst="rect">
            <a:avLst/>
          </a:prstGeom>
        </p:spPr>
      </p:pic>
      <p:pic>
        <p:nvPicPr>
          <p:cNvPr id="2" name="Picture 2"/>
          <p:cNvPicPr>
            <a:picLocks noChangeAspect="1"/>
          </p:cNvPicPr>
          <p:nvPr/>
        </p:nvPicPr>
        <p:blipFill>
          <a:blip r:embed="rId2">
            <a:extLst>
              <a:ext uri="{28A0092B-C50C-407E-A947-70E740481C1C}">
                <a14:useLocalDpi xmlns:a14="http://schemas.microsoft.com/office/drawing/2010/main" val="0"/>
              </a:ext>
            </a:extLst>
          </a:blip>
          <a:srcRect t="89682"/>
          <a:stretch>
            <a:fillRect/>
          </a:stretch>
        </p:blipFill>
        <p:spPr>
          <a:xfrm>
            <a:off x="0" y="8839322"/>
            <a:ext cx="18288000" cy="1886918"/>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79368" y="7084385"/>
            <a:ext cx="2636955" cy="338613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2912" y="6908771"/>
            <a:ext cx="2751713" cy="345042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00205">
            <a:off x="15903787" y="534601"/>
            <a:ext cx="2914072" cy="2068991"/>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00205">
            <a:off x="-428336" y="534601"/>
            <a:ext cx="2914072" cy="206899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77732">
            <a:off x="12513087" y="2306171"/>
            <a:ext cx="1482618" cy="835826"/>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2289">
            <a:off x="2229267" y="1690994"/>
            <a:ext cx="873433" cy="1325894"/>
          </a:xfrm>
          <a:prstGeom prst="rect">
            <a:avLst/>
          </a:prstGeom>
        </p:spPr>
      </p:pic>
      <p:sp>
        <p:nvSpPr>
          <p:cNvPr id="17" name="TextBox 5"/>
          <p:cNvSpPr txBox="1"/>
          <p:nvPr/>
        </p:nvSpPr>
        <p:spPr>
          <a:xfrm>
            <a:off x="1137685" y="3543049"/>
            <a:ext cx="15837836" cy="3200876"/>
          </a:xfrm>
          <a:prstGeom prst="rect">
            <a:avLst/>
          </a:prstGeom>
        </p:spPr>
        <p:txBody>
          <a:bodyPr wrap="square" lIns="0" tIns="0" rIns="0" bIns="0" rtlCol="0" anchor="t">
            <a:spAutoFit/>
          </a:bodyPr>
          <a:lstStyle/>
          <a:p>
            <a:pPr algn="ctr">
              <a:lnSpc>
                <a:spcPct val="130000"/>
              </a:lnSpc>
            </a:pPr>
            <a:r>
              <a:rPr lang="en-US" sz="8000" b="1" dirty="0" smtClean="0">
                <a:solidFill>
                  <a:srgbClr val="FF8C72"/>
                </a:solidFill>
                <a:latin typeface="Arial(heading)"/>
                <a:cs typeface="Arial" panose="020B0604020202020204" pitchFamily="34" charset="0"/>
              </a:rPr>
              <a:t>CẢM ƠN CÁC EM ĐÃ CHÚ Ý LẮNG NGHE BÀI GIẢNG</a:t>
            </a:r>
            <a:endParaRPr lang="en-US" sz="8000" b="1" dirty="0">
              <a:solidFill>
                <a:srgbClr val="FF8C72"/>
              </a:solidFill>
              <a:latin typeface="Arial(heading)"/>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t="89682"/>
          <a:stretch>
            <a:fillRect/>
          </a:stretch>
        </p:blipFill>
        <p:spPr>
          <a:xfrm>
            <a:off x="0" y="8839322"/>
            <a:ext cx="18288000" cy="1886918"/>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74676" y="7075170"/>
            <a:ext cx="2584483" cy="3528304"/>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453" y="7348333"/>
            <a:ext cx="1756287" cy="3157370"/>
          </a:xfrm>
          <a:prstGeom prst="rect">
            <a:avLst/>
          </a:prstGeom>
        </p:spPr>
      </p:pic>
      <p:sp>
        <p:nvSpPr>
          <p:cNvPr id="11" name="TextBox 10"/>
          <p:cNvSpPr txBox="1"/>
          <p:nvPr/>
        </p:nvSpPr>
        <p:spPr>
          <a:xfrm>
            <a:off x="5586868" y="547487"/>
            <a:ext cx="7114263" cy="1096710"/>
          </a:xfrm>
          <a:prstGeom prst="rect">
            <a:avLst/>
          </a:prstGeom>
        </p:spPr>
        <p:txBody>
          <a:bodyPr lIns="0" tIns="0" rIns="0" bIns="0" rtlCol="0" anchor="t">
            <a:spAutoFit/>
          </a:bodyPr>
          <a:lstStyle/>
          <a:p>
            <a:pPr algn="ctr">
              <a:lnSpc>
                <a:spcPts val="9405"/>
              </a:lnSpc>
            </a:pPr>
            <a:r>
              <a:rPr lang="en-US" sz="6600" b="1" dirty="0">
                <a:solidFill>
                  <a:srgbClr val="5F9391"/>
                </a:solidFill>
                <a:latin typeface="Arial(heading)"/>
              </a:rPr>
              <a:t>KHỞI ĐỘNG</a:t>
            </a:r>
            <a:endParaRPr lang="en-US" sz="6600" b="1" dirty="0">
              <a:solidFill>
                <a:srgbClr val="5F9391"/>
              </a:solidFill>
              <a:latin typeface="Arial(heading)"/>
            </a:endParaRPr>
          </a:p>
        </p:txBody>
      </p:sp>
      <p:pic>
        <p:nvPicPr>
          <p:cNvPr id="1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33880" y="4317664"/>
            <a:ext cx="4982668" cy="6408576"/>
          </a:xfrm>
          <a:prstGeom prst="rect">
            <a:avLst/>
          </a:prstGeom>
        </p:spPr>
      </p:pic>
      <p:sp>
        <p:nvSpPr>
          <p:cNvPr id="5" name="Oval Callout 4"/>
          <p:cNvSpPr/>
          <p:nvPr/>
        </p:nvSpPr>
        <p:spPr>
          <a:xfrm>
            <a:off x="6816548" y="2126014"/>
            <a:ext cx="9726883" cy="5643767"/>
          </a:xfrm>
          <a:prstGeom prst="wedgeEllipseCallout">
            <a:avLst>
              <a:gd name="adj1" fmla="val -60833"/>
              <a:gd name="adj2" fmla="val 18574"/>
            </a:avLst>
          </a:prstGeom>
          <a:solidFill>
            <a:schemeClr val="accent2"/>
          </a:solidFill>
          <a:ln w="57150"/>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vi-VN" sz="3800" dirty="0"/>
              <a:t>Thiết kế tạo mẫu trang phục có vai trò tạo ra quần áo, váy… nhằm tôn lên vẻ đẹp cho con người, phù hợp với các đối tượng, lứa tuổi,… khác nhau.</a:t>
            </a:r>
            <a:endParaRPr lang="en-US" sz="3800" dirty="0"/>
          </a:p>
        </p:txBody>
      </p:sp>
      <p:pic>
        <p:nvPicPr>
          <p:cNvPr id="17" name="Picture 6"/>
          <p:cNvPicPr>
            <a:picLocks noChangeAspect="1"/>
          </p:cNvPicPr>
          <p:nvPr/>
        </p:nvPicPr>
        <p:blipFill>
          <a:blip r:embed="rId9"/>
          <a:srcRect/>
          <a:stretch>
            <a:fillRect/>
          </a:stretch>
        </p:blipFill>
        <p:spPr>
          <a:xfrm rot="21037767">
            <a:off x="499607" y="411921"/>
            <a:ext cx="3060058" cy="2574275"/>
          </a:xfrm>
          <a:prstGeom prst="rect">
            <a:avLst/>
          </a:prstGeom>
        </p:spPr>
      </p:pic>
      <p:pic>
        <p:nvPicPr>
          <p:cNvPr id="1026" name="Picture 2" descr="https://o.remove.bg/downloads/bae252e0-4e29-499d-b404-1cb2ce66aee7/image-removebg-preview.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812893">
            <a:off x="15243883" y="640455"/>
            <a:ext cx="2379980" cy="1487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t="89682"/>
          <a:stretch>
            <a:fillRect/>
          </a:stretch>
        </p:blipFill>
        <p:spPr>
          <a:xfrm>
            <a:off x="0" y="8839322"/>
            <a:ext cx="18288000" cy="1886918"/>
          </a:xfrm>
          <a:prstGeom prst="rect">
            <a:avLst/>
          </a:prstGeom>
        </p:spPr>
      </p:pic>
      <p:sp>
        <p:nvSpPr>
          <p:cNvPr id="13" name="TextBox 13"/>
          <p:cNvSpPr txBox="1"/>
          <p:nvPr/>
        </p:nvSpPr>
        <p:spPr>
          <a:xfrm>
            <a:off x="2155979" y="862287"/>
            <a:ext cx="13563600" cy="2882584"/>
          </a:xfrm>
          <a:prstGeom prst="rect">
            <a:avLst/>
          </a:prstGeom>
        </p:spPr>
        <p:txBody>
          <a:bodyPr wrap="square" lIns="0" tIns="0" rIns="0" bIns="0" rtlCol="0" anchor="t">
            <a:spAutoFit/>
          </a:bodyPr>
          <a:lstStyle/>
          <a:p>
            <a:pPr algn="ctr">
              <a:lnSpc>
                <a:spcPct val="130000"/>
              </a:lnSpc>
            </a:pPr>
            <a:r>
              <a:rPr lang="en-US" sz="7600" b="1" dirty="0">
                <a:solidFill>
                  <a:srgbClr val="FF8C72"/>
                </a:solidFill>
                <a:latin typeface="Arial" panose="020B0604020202020204" pitchFamily="34" charset="0"/>
                <a:cs typeface="Arial" panose="020B0604020202020204" pitchFamily="34" charset="0"/>
              </a:rPr>
              <a:t>BÀI 10: </a:t>
            </a:r>
            <a:r>
              <a:rPr lang="en-US" sz="7600" b="1" dirty="0" smtClean="0">
                <a:solidFill>
                  <a:srgbClr val="FF8C72"/>
                </a:solidFill>
                <a:latin typeface="Arial" panose="020B0604020202020204" pitchFamily="34" charset="0"/>
                <a:cs typeface="Arial" panose="020B0604020202020204" pitchFamily="34" charset="0"/>
              </a:rPr>
              <a:t>THIẾT KẾ TẠO MẪU TRANG PHỤC</a:t>
            </a:r>
            <a:endParaRPr lang="en-US" sz="7600" b="1" dirty="0">
              <a:solidFill>
                <a:srgbClr val="FF8C72"/>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32" y="4389756"/>
            <a:ext cx="4720755" cy="5662836"/>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23738" y="3938264"/>
            <a:ext cx="4838726" cy="678797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7779" y="4325051"/>
            <a:ext cx="4648455" cy="6014402"/>
          </a:xfrm>
          <a:prstGeom prst="rect">
            <a:avLst/>
          </a:prstGeom>
        </p:spPr>
      </p:pic>
      <p:pic>
        <p:nvPicPr>
          <p:cNvPr id="20" name="Picture 18"/>
          <p:cNvPicPr>
            <a:picLocks noChangeAspect="1"/>
          </p:cNvPicPr>
          <p:nvPr/>
        </p:nvPicPr>
        <p:blipFill>
          <a:blip r:embed="rId7"/>
          <a:srcRect/>
          <a:stretch>
            <a:fillRect/>
          </a:stretch>
        </p:blipFill>
        <p:spPr>
          <a:xfrm>
            <a:off x="14859000" y="4334835"/>
            <a:ext cx="1836830" cy="5717757"/>
          </a:xfrm>
          <a:prstGeom prst="rect">
            <a:avLst/>
          </a:prstGeom>
        </p:spPr>
      </p:pic>
      <p:pic>
        <p:nvPicPr>
          <p:cNvPr id="21" name="Picture 7"/>
          <p:cNvPicPr>
            <a:picLocks noChangeAspect="1"/>
          </p:cNvPicPr>
          <p:nvPr/>
        </p:nvPicPr>
        <p:blipFill>
          <a:blip r:embed="rId8"/>
          <a:srcRect/>
          <a:stretch>
            <a:fillRect/>
          </a:stretch>
        </p:blipFill>
        <p:spPr>
          <a:xfrm>
            <a:off x="15549987" y="893443"/>
            <a:ext cx="5700576" cy="3663567"/>
          </a:xfrm>
          <a:prstGeom prst="rect">
            <a:avLst/>
          </a:prstGeom>
        </p:spPr>
      </p:pic>
      <p:pic>
        <p:nvPicPr>
          <p:cNvPr id="22" name="Picture 7"/>
          <p:cNvPicPr>
            <a:picLocks noChangeAspect="1"/>
          </p:cNvPicPr>
          <p:nvPr/>
        </p:nvPicPr>
        <p:blipFill>
          <a:blip r:embed="rId8"/>
          <a:srcRect/>
          <a:stretch>
            <a:fillRect/>
          </a:stretch>
        </p:blipFill>
        <p:spPr>
          <a:xfrm>
            <a:off x="-1497950" y="954171"/>
            <a:ext cx="3432421" cy="235690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t="89682"/>
          <a:stretch>
            <a:fillRect/>
          </a:stretch>
        </p:blipFill>
        <p:spPr>
          <a:xfrm>
            <a:off x="0" y="8839322"/>
            <a:ext cx="18288000" cy="1886918"/>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600" y="345156"/>
            <a:ext cx="1735873" cy="1735873"/>
          </a:xfrm>
          <a:prstGeom prst="rect">
            <a:avLst/>
          </a:prstGeom>
        </p:spPr>
      </p:pic>
      <p:sp>
        <p:nvSpPr>
          <p:cNvPr id="9" name="TextBox 9"/>
          <p:cNvSpPr txBox="1"/>
          <p:nvPr/>
        </p:nvSpPr>
        <p:spPr>
          <a:xfrm>
            <a:off x="4800600" y="647700"/>
            <a:ext cx="9211609" cy="1114279"/>
          </a:xfrm>
          <a:prstGeom prst="rect">
            <a:avLst/>
          </a:prstGeom>
        </p:spPr>
        <p:txBody>
          <a:bodyPr wrap="square" lIns="0" tIns="0" rIns="0" bIns="0" rtlCol="0" anchor="t">
            <a:spAutoFit/>
          </a:bodyPr>
          <a:lstStyle/>
          <a:p>
            <a:pPr algn="ctr">
              <a:lnSpc>
                <a:spcPts val="9405"/>
              </a:lnSpc>
            </a:pPr>
            <a:r>
              <a:rPr lang="en-US" sz="7200" b="1" dirty="0" smtClean="0">
                <a:solidFill>
                  <a:srgbClr val="5F9391"/>
                </a:solidFill>
                <a:latin typeface="Arial" panose="020B0604020202020204" pitchFamily="34" charset="0"/>
                <a:cs typeface="Arial" panose="020B0604020202020204" pitchFamily="34" charset="0"/>
              </a:rPr>
              <a:t>NỘI DUNG BÀI HỌC</a:t>
            </a:r>
            <a:endParaRPr lang="en-US" sz="7200" b="1" dirty="0">
              <a:solidFill>
                <a:srgbClr val="5F9391"/>
              </a:solidFill>
              <a:latin typeface="Arial" panose="020B0604020202020204" pitchFamily="34" charset="0"/>
              <a:cs typeface="Arial" panose="020B0604020202020204" pitchFamily="34" charset="0"/>
            </a:endParaRPr>
          </a:p>
        </p:txBody>
      </p:sp>
      <p:sp>
        <p:nvSpPr>
          <p:cNvPr id="13" name="Cloud 12"/>
          <p:cNvSpPr/>
          <p:nvPr/>
        </p:nvSpPr>
        <p:spPr>
          <a:xfrm>
            <a:off x="7901666" y="3664098"/>
            <a:ext cx="1596754" cy="1235927"/>
          </a:xfrm>
          <a:prstGeom prst="cloud">
            <a:avLst/>
          </a:prstGeom>
          <a:solidFill>
            <a:srgbClr val="82AEAC"/>
          </a:solidFill>
          <a:ln w="38100">
            <a:solidFill>
              <a:srgbClr val="5F93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smtClean="0">
                <a:latin typeface="Arial" panose="020B0604020202020204" pitchFamily="34" charset="0"/>
                <a:cs typeface="Arial" panose="020B0604020202020204" pitchFamily="34" charset="0"/>
              </a:rPr>
              <a:t> 1</a:t>
            </a:r>
            <a:endParaRPr lang="en-US" sz="5200" b="1" dirty="0">
              <a:latin typeface="Arial" panose="020B0604020202020204" pitchFamily="34" charset="0"/>
              <a:cs typeface="Arial" panose="020B0604020202020204" pitchFamily="34" charset="0"/>
            </a:endParaRPr>
          </a:p>
        </p:txBody>
      </p:sp>
      <p:pic>
        <p:nvPicPr>
          <p:cNvPr id="15" name="Picture 2"/>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8970"/>
          <a:stretch>
            <a:fillRect/>
          </a:stretch>
        </p:blipFill>
        <p:spPr>
          <a:xfrm>
            <a:off x="10045997" y="3352922"/>
            <a:ext cx="6603693" cy="1689273"/>
          </a:xfrm>
          <a:prstGeom prst="rect">
            <a:avLst/>
          </a:prstGeom>
        </p:spPr>
      </p:pic>
      <p:sp>
        <p:nvSpPr>
          <p:cNvPr id="14" name="Rectangle 13"/>
          <p:cNvSpPr/>
          <p:nvPr/>
        </p:nvSpPr>
        <p:spPr>
          <a:xfrm>
            <a:off x="11684999" y="3671064"/>
            <a:ext cx="3038011" cy="892552"/>
          </a:xfrm>
          <a:prstGeom prst="rect">
            <a:avLst/>
          </a:prstGeom>
        </p:spPr>
        <p:txBody>
          <a:bodyPr wrap="none">
            <a:spAutoFit/>
          </a:bodyPr>
          <a:lstStyle/>
          <a:p>
            <a:pPr algn="just"/>
            <a:r>
              <a:rPr lang="en-US" sz="5200" b="1" dirty="0" err="1" smtClean="0">
                <a:solidFill>
                  <a:schemeClr val="tx2"/>
                </a:solidFill>
                <a:latin typeface="Arial" panose="020B0604020202020204" pitchFamily="34" charset="0"/>
                <a:cs typeface="Arial" panose="020B0604020202020204" pitchFamily="34" charset="0"/>
              </a:rPr>
              <a:t>Quan</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sát</a:t>
            </a:r>
            <a:endParaRPr lang="en-US" sz="5200" b="1" dirty="0">
              <a:solidFill>
                <a:schemeClr val="tx2"/>
              </a:solidFill>
              <a:latin typeface="Arial" panose="020B0604020202020204" pitchFamily="34" charset="0"/>
              <a:cs typeface="Arial" panose="020B0604020202020204" pitchFamily="34" charset="0"/>
            </a:endParaRPr>
          </a:p>
        </p:txBody>
      </p:sp>
      <p:pic>
        <p:nvPicPr>
          <p:cNvPr id="16" name="Picture 2"/>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1119"/>
          <a:stretch>
            <a:fillRect/>
          </a:stretch>
        </p:blipFill>
        <p:spPr>
          <a:xfrm>
            <a:off x="10045997" y="5638922"/>
            <a:ext cx="6603693" cy="1644465"/>
          </a:xfrm>
          <a:prstGeom prst="rect">
            <a:avLst/>
          </a:prstGeom>
        </p:spPr>
      </p:pic>
      <p:pic>
        <p:nvPicPr>
          <p:cNvPr id="17" name="Picture 2"/>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3075"/>
          <a:stretch>
            <a:fillRect/>
          </a:stretch>
        </p:blipFill>
        <p:spPr>
          <a:xfrm>
            <a:off x="10045996" y="7924922"/>
            <a:ext cx="6603693" cy="1603701"/>
          </a:xfrm>
          <a:prstGeom prst="rect">
            <a:avLst/>
          </a:prstGeom>
        </p:spPr>
      </p:pic>
      <p:sp>
        <p:nvSpPr>
          <p:cNvPr id="18" name="Cloud 17"/>
          <p:cNvSpPr/>
          <p:nvPr/>
        </p:nvSpPr>
        <p:spPr>
          <a:xfrm>
            <a:off x="7901666" y="5919021"/>
            <a:ext cx="1596754" cy="1235927"/>
          </a:xfrm>
          <a:prstGeom prst="cloud">
            <a:avLst/>
          </a:prstGeom>
          <a:solidFill>
            <a:srgbClr val="82AEAC"/>
          </a:solidFill>
          <a:ln w="38100">
            <a:solidFill>
              <a:srgbClr val="5F93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smtClean="0">
                <a:latin typeface="Arial" panose="020B0604020202020204" pitchFamily="34" charset="0"/>
                <a:cs typeface="Arial" panose="020B0604020202020204" pitchFamily="34" charset="0"/>
              </a:rPr>
              <a:t> 2</a:t>
            </a:r>
            <a:endParaRPr lang="en-US" sz="5200" b="1" dirty="0">
              <a:latin typeface="Arial" panose="020B0604020202020204" pitchFamily="34" charset="0"/>
              <a:cs typeface="Arial" panose="020B0604020202020204" pitchFamily="34" charset="0"/>
            </a:endParaRPr>
          </a:p>
        </p:txBody>
      </p:sp>
      <p:sp>
        <p:nvSpPr>
          <p:cNvPr id="19" name="Cloud 18"/>
          <p:cNvSpPr/>
          <p:nvPr/>
        </p:nvSpPr>
        <p:spPr>
          <a:xfrm>
            <a:off x="7901666" y="8173944"/>
            <a:ext cx="1596754" cy="1235927"/>
          </a:xfrm>
          <a:prstGeom prst="cloud">
            <a:avLst/>
          </a:prstGeom>
          <a:solidFill>
            <a:srgbClr val="82AEAC"/>
          </a:solidFill>
          <a:ln w="38100">
            <a:solidFill>
              <a:srgbClr val="5F93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smtClean="0">
                <a:latin typeface="Arial" panose="020B0604020202020204" pitchFamily="34" charset="0"/>
                <a:cs typeface="Arial" panose="020B0604020202020204" pitchFamily="34" charset="0"/>
              </a:rPr>
              <a:t> 3</a:t>
            </a:r>
            <a:endParaRPr lang="en-US" sz="5200" b="1" dirty="0">
              <a:latin typeface="Arial" panose="020B0604020202020204" pitchFamily="34" charset="0"/>
              <a:cs typeface="Arial" panose="020B0604020202020204" pitchFamily="34" charset="0"/>
            </a:endParaRPr>
          </a:p>
        </p:txBody>
      </p:sp>
      <p:sp>
        <p:nvSpPr>
          <p:cNvPr id="20" name="Rectangle 19"/>
          <p:cNvSpPr/>
          <p:nvPr/>
        </p:nvSpPr>
        <p:spPr>
          <a:xfrm>
            <a:off x="11728651" y="5916300"/>
            <a:ext cx="2925801" cy="892552"/>
          </a:xfrm>
          <a:prstGeom prst="rect">
            <a:avLst/>
          </a:prstGeom>
        </p:spPr>
        <p:txBody>
          <a:bodyPr wrap="none">
            <a:spAutoFit/>
          </a:bodyPr>
          <a:lstStyle/>
          <a:p>
            <a:pPr algn="just"/>
            <a:r>
              <a:rPr lang="en-US" sz="5200" b="1" dirty="0" err="1" smtClean="0">
                <a:solidFill>
                  <a:schemeClr val="tx2"/>
                </a:solidFill>
                <a:latin typeface="Arial" panose="020B0604020202020204" pitchFamily="34" charset="0"/>
                <a:cs typeface="Arial" panose="020B0604020202020204" pitchFamily="34" charset="0"/>
              </a:rPr>
              <a:t>Thể</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hiện</a:t>
            </a:r>
            <a:endParaRPr lang="en-US" sz="5200" b="1" dirty="0">
              <a:solidFill>
                <a:schemeClr val="tx2"/>
              </a:solidFill>
              <a:latin typeface="Arial" panose="020B0604020202020204" pitchFamily="34" charset="0"/>
              <a:cs typeface="Arial" panose="020B0604020202020204" pitchFamily="34" charset="0"/>
            </a:endParaRPr>
          </a:p>
        </p:txBody>
      </p:sp>
      <p:sp>
        <p:nvSpPr>
          <p:cNvPr id="21" name="Rectangle 20"/>
          <p:cNvSpPr/>
          <p:nvPr/>
        </p:nvSpPr>
        <p:spPr>
          <a:xfrm>
            <a:off x="11537521" y="8197787"/>
            <a:ext cx="3332965" cy="892552"/>
          </a:xfrm>
          <a:prstGeom prst="rect">
            <a:avLst/>
          </a:prstGeom>
        </p:spPr>
        <p:txBody>
          <a:bodyPr wrap="none">
            <a:spAutoFit/>
          </a:bodyPr>
          <a:lstStyle/>
          <a:p>
            <a:pPr algn="ctr"/>
            <a:r>
              <a:rPr lang="en-US" sz="5200" b="1" dirty="0" err="1" smtClean="0">
                <a:solidFill>
                  <a:schemeClr val="tx2"/>
                </a:solidFill>
                <a:latin typeface="Arial" panose="020B0604020202020204" pitchFamily="34" charset="0"/>
                <a:cs typeface="Arial" panose="020B0604020202020204" pitchFamily="34" charset="0"/>
              </a:rPr>
              <a:t>Thảo</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luận</a:t>
            </a:r>
            <a:endParaRPr lang="en-US" sz="5200" b="1" dirty="0">
              <a:solidFill>
                <a:schemeClr val="tx2"/>
              </a:solidFill>
              <a:latin typeface="Arial" panose="020B0604020202020204" pitchFamily="34" charset="0"/>
              <a:cs typeface="Arial" panose="020B0604020202020204" pitchFamily="34" charset="0"/>
            </a:endParaRPr>
          </a:p>
        </p:txBody>
      </p:sp>
      <p:pic>
        <p:nvPicPr>
          <p:cNvPr id="22"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11400" y="568687"/>
            <a:ext cx="2514600" cy="2386584"/>
          </a:xfrm>
          <a:prstGeom prst="rect">
            <a:avLst/>
          </a:prstGeom>
        </p:spPr>
      </p:pic>
      <p:pic>
        <p:nvPicPr>
          <p:cNvPr id="23" name="Picture 3"/>
          <p:cNvPicPr>
            <a:picLocks noChangeAspect="1"/>
          </p:cNvPicPr>
          <p:nvPr/>
        </p:nvPicPr>
        <p:blipFill>
          <a:blip r:embed="rId9"/>
          <a:srcRect/>
          <a:stretch>
            <a:fillRect/>
          </a:stretch>
        </p:blipFill>
        <p:spPr>
          <a:xfrm>
            <a:off x="750057" y="3371529"/>
            <a:ext cx="6413957" cy="626964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anim calcmode="lin" valueType="num">
                                      <p:cBhvr>
                                        <p:cTn id="55" dur="500" fill="hold"/>
                                        <p:tgtEl>
                                          <p:spTgt spid="19"/>
                                        </p:tgtEl>
                                        <p:attrNameLst>
                                          <p:attrName>ppt_x</p:attrName>
                                        </p:attrNameLst>
                                      </p:cBhvr>
                                      <p:tavLst>
                                        <p:tav tm="0">
                                          <p:val>
                                            <p:strVal val="#ppt_x"/>
                                          </p:val>
                                        </p:tav>
                                        <p:tav tm="100000">
                                          <p:val>
                                            <p:strVal val="#ppt_x"/>
                                          </p:val>
                                        </p:tav>
                                      </p:tavLst>
                                    </p:anim>
                                    <p:anim calcmode="lin" valueType="num">
                                      <p:cBhvr>
                                        <p:cTn id="56" dur="5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anim calcmode="lin" valueType="num">
                                      <p:cBhvr>
                                        <p:cTn id="60" dur="500" fill="hold"/>
                                        <p:tgtEl>
                                          <p:spTgt spid="21"/>
                                        </p:tgtEl>
                                        <p:attrNameLst>
                                          <p:attrName>ppt_x</p:attrName>
                                        </p:attrNameLst>
                                      </p:cBhvr>
                                      <p:tavLst>
                                        <p:tav tm="0">
                                          <p:val>
                                            <p:strVal val="#ppt_x"/>
                                          </p:val>
                                        </p:tav>
                                        <p:tav tm="100000">
                                          <p:val>
                                            <p:strVal val="#ppt_x"/>
                                          </p:val>
                                        </p:tav>
                                      </p:tavLst>
                                    </p:anim>
                                    <p:anim calcmode="lin" valueType="num">
                                      <p:cBhvr>
                                        <p:cTn id="6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8" grpId="0" animBg="1"/>
      <p:bldP spid="19" grpId="0" animBg="1"/>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t="89682"/>
          <a:stretch>
            <a:fillRect/>
          </a:stretch>
        </p:blipFill>
        <p:spPr>
          <a:xfrm>
            <a:off x="0" y="8839322"/>
            <a:ext cx="18288000" cy="1886918"/>
          </a:xfrm>
          <a:prstGeom prst="rect">
            <a:avLst/>
          </a:prstGeom>
        </p:spPr>
      </p:pic>
      <p:pic>
        <p:nvPicPr>
          <p:cNvPr id="31" name="Picture 30"/>
          <p:cNvPicPr>
            <a:picLocks noChangeAspect="1"/>
          </p:cNvPicPr>
          <p:nvPr/>
        </p:nvPicPr>
        <p:blipFill>
          <a:blip r:embed="rId3"/>
          <a:stretch>
            <a:fillRect/>
          </a:stretch>
        </p:blipFill>
        <p:spPr>
          <a:xfrm>
            <a:off x="10709370" y="5825703"/>
            <a:ext cx="6700355" cy="4195245"/>
          </a:xfrm>
          <a:prstGeom prst="rect">
            <a:avLst/>
          </a:prstGeom>
        </p:spPr>
      </p:pic>
      <p:sp>
        <p:nvSpPr>
          <p:cNvPr id="17" name="Rectangle 16"/>
          <p:cNvSpPr/>
          <p:nvPr/>
        </p:nvSpPr>
        <p:spPr>
          <a:xfrm>
            <a:off x="6814359" y="549340"/>
            <a:ext cx="4753224" cy="1107996"/>
          </a:xfrm>
          <a:prstGeom prst="rect">
            <a:avLst/>
          </a:prstGeom>
        </p:spPr>
        <p:txBody>
          <a:bodyPr wrap="none">
            <a:spAutoFit/>
          </a:bodyPr>
          <a:lstStyle/>
          <a:p>
            <a:pPr algn="ctr"/>
            <a:r>
              <a:rPr lang="en-US" sz="6600" b="1" dirty="0" smtClean="0">
                <a:solidFill>
                  <a:schemeClr val="tx2"/>
                </a:solidFill>
                <a:latin typeface="Arial" panose="020B0604020202020204" pitchFamily="34" charset="0"/>
                <a:cs typeface="Arial" panose="020B0604020202020204" pitchFamily="34" charset="0"/>
              </a:rPr>
              <a:t>1. </a:t>
            </a:r>
            <a:r>
              <a:rPr lang="en-US" sz="6600" b="1" dirty="0" err="1" smtClean="0">
                <a:solidFill>
                  <a:schemeClr val="tx2"/>
                </a:solidFill>
                <a:latin typeface="Arial" panose="020B0604020202020204" pitchFamily="34" charset="0"/>
                <a:cs typeface="Arial" panose="020B0604020202020204" pitchFamily="34" charset="0"/>
              </a:rPr>
              <a:t>Quan</a:t>
            </a:r>
            <a:r>
              <a:rPr lang="en-US" sz="6600" b="1" dirty="0" smtClean="0">
                <a:solidFill>
                  <a:schemeClr val="tx2"/>
                </a:solidFill>
                <a:latin typeface="Arial" panose="020B0604020202020204" pitchFamily="34" charset="0"/>
                <a:cs typeface="Arial" panose="020B0604020202020204" pitchFamily="34" charset="0"/>
              </a:rPr>
              <a:t> </a:t>
            </a:r>
            <a:r>
              <a:rPr lang="en-US" sz="6600" b="1" dirty="0" err="1" smtClean="0">
                <a:solidFill>
                  <a:schemeClr val="tx2"/>
                </a:solidFill>
                <a:latin typeface="Arial" panose="020B0604020202020204" pitchFamily="34" charset="0"/>
                <a:cs typeface="Arial" panose="020B0604020202020204" pitchFamily="34" charset="0"/>
              </a:rPr>
              <a:t>sát</a:t>
            </a:r>
            <a:endParaRPr lang="en-US" sz="6600" b="1" dirty="0">
              <a:solidFill>
                <a:schemeClr val="tx2"/>
              </a:solidFill>
              <a:latin typeface="Arial" panose="020B0604020202020204" pitchFamily="34" charset="0"/>
              <a:cs typeface="Arial" panose="020B0604020202020204" pitchFamily="34" charset="0"/>
            </a:endParaRPr>
          </a:p>
        </p:txBody>
      </p:sp>
      <p:pic>
        <p:nvPicPr>
          <p:cNvPr id="1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2495574"/>
            <a:ext cx="9220200" cy="7119408"/>
          </a:xfrm>
          <a:prstGeom prst="rect">
            <a:avLst/>
          </a:prstGeom>
        </p:spPr>
      </p:pic>
      <p:pic>
        <p:nvPicPr>
          <p:cNvPr id="18" name="Picture 17"/>
          <p:cNvPicPr>
            <a:picLocks noChangeAspect="1"/>
          </p:cNvPicPr>
          <p:nvPr/>
        </p:nvPicPr>
        <p:blipFill>
          <a:blip r:embed="rId6"/>
          <a:stretch>
            <a:fillRect/>
          </a:stretch>
        </p:blipFill>
        <p:spPr>
          <a:xfrm>
            <a:off x="10099040" y="1928937"/>
            <a:ext cx="3957320" cy="3946141"/>
          </a:xfrm>
          <a:prstGeom prst="rect">
            <a:avLst/>
          </a:prstGeom>
        </p:spPr>
      </p:pic>
      <p:pic>
        <p:nvPicPr>
          <p:cNvPr id="20" name="Picture 19"/>
          <p:cNvPicPr>
            <a:picLocks noChangeAspect="1"/>
          </p:cNvPicPr>
          <p:nvPr/>
        </p:nvPicPr>
        <p:blipFill>
          <a:blip r:embed="rId7"/>
          <a:stretch>
            <a:fillRect/>
          </a:stretch>
        </p:blipFill>
        <p:spPr>
          <a:xfrm>
            <a:off x="13924279" y="1931620"/>
            <a:ext cx="4044797" cy="3943458"/>
          </a:xfrm>
          <a:prstGeom prst="rect">
            <a:avLst/>
          </a:prstGeom>
        </p:spPr>
      </p:pic>
      <p:sp>
        <p:nvSpPr>
          <p:cNvPr id="2" name="Rectangle 1"/>
          <p:cNvSpPr/>
          <p:nvPr/>
        </p:nvSpPr>
        <p:spPr>
          <a:xfrm>
            <a:off x="825500" y="3295723"/>
            <a:ext cx="8788400" cy="4805290"/>
          </a:xfrm>
          <a:prstGeom prst="rect">
            <a:avLst/>
          </a:prstGeom>
        </p:spPr>
        <p:txBody>
          <a:bodyPr wrap="square">
            <a:spAutoFit/>
          </a:bodyPr>
          <a:lstStyle/>
          <a:p>
            <a:pPr algn="just">
              <a:lnSpc>
                <a:spcPct val="130000"/>
              </a:lnSpc>
              <a:spcBef>
                <a:spcPts val="300"/>
              </a:spcBef>
              <a:spcAft>
                <a:spcPts val="300"/>
              </a:spcAft>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sát</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trả</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Kiểu</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dáng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sắc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đặc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biệt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Hoa</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trí</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25"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92889" y="7655844"/>
            <a:ext cx="3231341" cy="2366956"/>
          </a:xfrm>
          <a:prstGeom prst="rect">
            <a:avLst/>
          </a:prstGeom>
        </p:spPr>
      </p:pic>
      <p:pic>
        <p:nvPicPr>
          <p:cNvPr id="2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52400" y="7833702"/>
            <a:ext cx="1728312" cy="2406510"/>
          </a:xfrm>
          <a:prstGeom prst="rect">
            <a:avLst/>
          </a:prstGeom>
        </p:spPr>
      </p:pic>
      <p:pic>
        <p:nvPicPr>
          <p:cNvPr id="2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80" y="0"/>
            <a:ext cx="5252720" cy="1359141"/>
          </a:xfrm>
          <a:prstGeom prst="rect">
            <a:avLst/>
          </a:prstGeom>
        </p:spPr>
      </p:pic>
      <p:pic>
        <p:nvPicPr>
          <p:cNvPr id="30"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035280" y="-1"/>
            <a:ext cx="5252720" cy="1359141"/>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anim calcmode="lin" valueType="num">
                                      <p:cBhvr>
                                        <p:cTn id="23" dur="500" fill="hold"/>
                                        <p:tgtEl>
                                          <p:spTgt spid="31"/>
                                        </p:tgtEl>
                                        <p:attrNameLst>
                                          <p:attrName>ppt_x</p:attrName>
                                        </p:attrNameLst>
                                      </p:cBhvr>
                                      <p:tavLst>
                                        <p:tav tm="0">
                                          <p:val>
                                            <p:strVal val="#ppt_x"/>
                                          </p:val>
                                        </p:tav>
                                        <p:tav tm="100000">
                                          <p:val>
                                            <p:strVal val="#ppt_x"/>
                                          </p:val>
                                        </p:tav>
                                      </p:tavLst>
                                    </p:anim>
                                    <p:anim calcmode="lin" valueType="num">
                                      <p:cBhvr>
                                        <p:cTn id="2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down)">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fade">
                                      <p:cBhvr>
                                        <p:cTn id="45" dur="500"/>
                                        <p:tgtEl>
                                          <p:spTgt spid="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2" end="2"/>
                                            </p:txEl>
                                          </p:spTgt>
                                        </p:tgtEl>
                                        <p:attrNameLst>
                                          <p:attrName>style.visibility</p:attrName>
                                        </p:attrNameLst>
                                      </p:cBhvr>
                                      <p:to>
                                        <p:strVal val="visible"/>
                                      </p:to>
                                    </p:set>
                                    <p:animEffect transition="in" filter="fade">
                                      <p:cBhvr>
                                        <p:cTn id="50" dur="500"/>
                                        <p:tgtEl>
                                          <p:spTgt spid="2">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fade">
                                      <p:cBhvr>
                                        <p:cTn id="5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t="89682"/>
          <a:stretch>
            <a:fillRect/>
          </a:stretch>
        </p:blipFill>
        <p:spPr>
          <a:xfrm>
            <a:off x="0" y="8839322"/>
            <a:ext cx="18288000" cy="1886918"/>
          </a:xfrm>
          <a:prstGeom prst="rect">
            <a:avLst/>
          </a:prstGeom>
        </p:spPr>
      </p:pic>
      <p:pic>
        <p:nvPicPr>
          <p:cNvPr id="19" name="Picture 18"/>
          <p:cNvPicPr>
            <a:picLocks noChangeAspect="1"/>
          </p:cNvPicPr>
          <p:nvPr/>
        </p:nvPicPr>
        <p:blipFill>
          <a:blip r:embed="rId3"/>
          <a:stretch>
            <a:fillRect/>
          </a:stretch>
        </p:blipFill>
        <p:spPr>
          <a:xfrm>
            <a:off x="2072790" y="2098327"/>
            <a:ext cx="5775810" cy="5759494"/>
          </a:xfrm>
          <a:prstGeom prst="rect">
            <a:avLst/>
          </a:prstGeom>
        </p:spPr>
      </p:pic>
      <p:sp>
        <p:nvSpPr>
          <p:cNvPr id="21" name="Rounded Rectangle 20"/>
          <p:cNvSpPr/>
          <p:nvPr/>
        </p:nvSpPr>
        <p:spPr>
          <a:xfrm>
            <a:off x="1341195" y="8305304"/>
            <a:ext cx="7239000" cy="1664425"/>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lnSpc>
                <a:spcPct val="120000"/>
              </a:lnSpc>
            </a:pP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trang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màu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trùm</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đầu</a:t>
            </a:r>
            <a:endParaRPr lang="en-US" sz="36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a:off x="10081528" y="2098327"/>
            <a:ext cx="5907501" cy="5759494"/>
          </a:xfrm>
          <a:prstGeom prst="rect">
            <a:avLst/>
          </a:prstGeom>
        </p:spPr>
      </p:pic>
      <p:sp>
        <p:nvSpPr>
          <p:cNvPr id="24" name="Rounded Rectangle 23"/>
          <p:cNvSpPr/>
          <p:nvPr/>
        </p:nvSpPr>
        <p:spPr>
          <a:xfrm>
            <a:off x="9415778" y="8305304"/>
            <a:ext cx="7239000" cy="1664425"/>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lnSpc>
                <a:spcPct val="120000"/>
              </a:lnSpc>
            </a:pPr>
            <a:r>
              <a:rPr lang="fr-FR" sz="3600" dirty="0" err="1">
                <a:latin typeface="Arial" panose="020B0604020202020204" pitchFamily="34" charset="0"/>
                <a:cs typeface="Arial" panose="020B0604020202020204" pitchFamily="34" charset="0"/>
              </a:rPr>
              <a:t>Hình</a:t>
            </a:r>
            <a:r>
              <a:rPr lang="fr-FR" sz="3600" dirty="0">
                <a:latin typeface="Arial" panose="020B0604020202020204" pitchFamily="34" charset="0"/>
                <a:cs typeface="Arial" panose="020B0604020202020204" pitchFamily="34" charset="0"/>
              </a:rPr>
              <a:t> 2: </a:t>
            </a:r>
            <a:r>
              <a:rPr lang="fr-FR" sz="3600" dirty="0" err="1">
                <a:latin typeface="Arial" panose="020B0604020202020204" pitchFamily="34" charset="0"/>
                <a:cs typeface="Arial" panose="020B0604020202020204" pitchFamily="34" charset="0"/>
              </a:rPr>
              <a:t>T</a:t>
            </a:r>
            <a:r>
              <a:rPr lang="fr-FR" sz="3600" dirty="0" err="1" smtClean="0">
                <a:latin typeface="Arial" panose="020B0604020202020204" pitchFamily="34" charset="0"/>
                <a:cs typeface="Arial" panose="020B0604020202020204" pitchFamily="34" charset="0"/>
              </a:rPr>
              <a:t>rang</a:t>
            </a:r>
            <a:r>
              <a:rPr lang="fr-FR" sz="3600" dirty="0" smtClean="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phục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áo</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dài</a:t>
            </a:r>
            <a:r>
              <a:rPr lang="fr-FR" sz="3600" dirty="0">
                <a:latin typeface="Arial" panose="020B0604020202020204" pitchFamily="34" charset="0"/>
                <a:cs typeface="Arial" panose="020B0604020202020204" pitchFamily="34" charset="0"/>
              </a:rPr>
              <a:t> </a:t>
            </a:r>
            <a:r>
              <a:rPr lang="fr-FR" sz="3600" dirty="0" err="1" smtClean="0">
                <a:latin typeface="Arial" panose="020B0604020202020204" pitchFamily="34" charset="0"/>
                <a:cs typeface="Arial" panose="020B0604020202020204" pitchFamily="34" charset="0"/>
              </a:rPr>
              <a:t>họa</a:t>
            </a:r>
            <a:r>
              <a:rPr lang="fr-FR" sz="3600" dirty="0" smtClean="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tiết</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hoa</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ly</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màu</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xanh</a:t>
            </a:r>
            <a:r>
              <a:rPr lang="fr-FR" sz="3600" dirty="0">
                <a:latin typeface="Arial" panose="020B0604020202020204" pitchFamily="34" charset="0"/>
                <a:cs typeface="Arial" panose="020B0604020202020204" pitchFamily="34" charset="0"/>
              </a:rPr>
              <a:t> là </a:t>
            </a:r>
            <a:r>
              <a:rPr lang="fr-FR" sz="3600" dirty="0" err="1" smtClean="0">
                <a:latin typeface="Arial" panose="020B0604020202020204" pitchFamily="34" charset="0"/>
                <a:cs typeface="Arial" panose="020B0604020202020204" pitchFamily="34" charset="0"/>
              </a:rPr>
              <a:t>màu</a:t>
            </a:r>
            <a:r>
              <a:rPr lang="fr-FR" sz="3600" dirty="0" smtClean="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chủ</a:t>
            </a:r>
            <a:r>
              <a:rPr lang="fr-FR" sz="3600" dirty="0">
                <a:latin typeface="Arial" panose="020B0604020202020204" pitchFamily="34" charset="0"/>
                <a:cs typeface="Arial" panose="020B0604020202020204" pitchFamily="34" charset="0"/>
              </a:rPr>
              <a:t> </a:t>
            </a:r>
            <a:r>
              <a:rPr lang="fr-FR" sz="3600" dirty="0" err="1" smtClean="0">
                <a:latin typeface="Arial" panose="020B0604020202020204" pitchFamily="34" charset="0"/>
                <a:cs typeface="Arial" panose="020B0604020202020204" pitchFamily="34" charset="0"/>
              </a:rPr>
              <a:t>đạo</a:t>
            </a:r>
            <a:endParaRPr lang="en-US" sz="3600" dirty="0">
              <a:latin typeface="Arial" panose="020B0604020202020204" pitchFamily="34" charset="0"/>
              <a:cs typeface="Arial" panose="020B0604020202020204" pitchFamily="34" charset="0"/>
            </a:endParaRPr>
          </a:p>
        </p:txBody>
      </p:sp>
      <p:pic>
        <p:nvPicPr>
          <p:cNvPr id="10"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54778" y="6073600"/>
            <a:ext cx="1256379" cy="2753021"/>
          </a:xfrm>
          <a:prstGeom prst="rect">
            <a:avLst/>
          </a:prstGeom>
        </p:spPr>
      </p:pic>
      <p:sp>
        <p:nvSpPr>
          <p:cNvPr id="11" name="Rectangle 10"/>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i="1" dirty="0">
                <a:solidFill>
                  <a:schemeClr val="accent2"/>
                </a:solidFill>
                <a:latin typeface="Arial" panose="020B0604020202020204" pitchFamily="34" charset="0"/>
                <a:ea typeface="Calibri" panose="020F0502020204030204" pitchFamily="34" charset="0"/>
                <a:cs typeface="Arial" panose="020B0604020202020204" pitchFamily="34" charset="0"/>
              </a:rPr>
              <a:t>H</a:t>
            </a:r>
            <a:r>
              <a:rPr lang="nl-NL" sz="5500" b="1" i="1" dirty="0" smtClean="0">
                <a:solidFill>
                  <a:schemeClr val="accent2"/>
                </a:solidFill>
                <a:latin typeface="Arial" panose="020B0604020202020204" pitchFamily="34" charset="0"/>
                <a:ea typeface="Calibri" panose="020F0502020204030204" pitchFamily="34" charset="0"/>
                <a:cs typeface="Arial" panose="020B0604020202020204" pitchFamily="34" charset="0"/>
              </a:rPr>
              <a:t>ình ảnh trang phục trong cuộc sống</a:t>
            </a:r>
            <a:endParaRPr lang="en-US" sz="5500" b="1" i="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317" y="-29665"/>
            <a:ext cx="2293447" cy="2293447"/>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t="89682"/>
          <a:stretch>
            <a:fillRect/>
          </a:stretch>
        </p:blipFill>
        <p:spPr>
          <a:xfrm>
            <a:off x="0" y="8839322"/>
            <a:ext cx="18288000" cy="1886918"/>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7599" y="6748923"/>
            <a:ext cx="1249202" cy="2737977"/>
          </a:xfrm>
          <a:prstGeom prst="rect">
            <a:avLst/>
          </a:prstGeom>
        </p:spPr>
      </p:pic>
      <p:pic>
        <p:nvPicPr>
          <p:cNvPr id="15" name="Picture 14"/>
          <p:cNvPicPr>
            <a:picLocks noChangeAspect="1"/>
          </p:cNvPicPr>
          <p:nvPr/>
        </p:nvPicPr>
        <p:blipFill>
          <a:blip r:embed="rId5"/>
          <a:stretch>
            <a:fillRect/>
          </a:stretch>
        </p:blipFill>
        <p:spPr>
          <a:xfrm>
            <a:off x="4172532" y="1963556"/>
            <a:ext cx="9942932" cy="6275111"/>
          </a:xfrm>
          <a:prstGeom prst="rect">
            <a:avLst/>
          </a:prstGeom>
        </p:spPr>
      </p:pic>
      <p:sp>
        <p:nvSpPr>
          <p:cNvPr id="16" name="Rounded Rectangle 15"/>
          <p:cNvSpPr/>
          <p:nvPr/>
        </p:nvSpPr>
        <p:spPr>
          <a:xfrm>
            <a:off x="4055346" y="8462185"/>
            <a:ext cx="10177305" cy="1476828"/>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lnSpc>
                <a:spcPct val="120000"/>
              </a:lnSpc>
            </a:pPr>
            <a:r>
              <a:rPr lang="fr-FR" sz="3600" dirty="0" err="1">
                <a:latin typeface="Arial" panose="020B0604020202020204" pitchFamily="34" charset="0"/>
                <a:cs typeface="Arial" panose="020B0604020202020204" pitchFamily="34" charset="0"/>
              </a:rPr>
              <a:t>Hình</a:t>
            </a:r>
            <a:r>
              <a:rPr lang="fr-FR" sz="3600" dirty="0">
                <a:latin typeface="Arial" panose="020B0604020202020204" pitchFamily="34" charset="0"/>
                <a:cs typeface="Arial" panose="020B0604020202020204" pitchFamily="34" charset="0"/>
              </a:rPr>
              <a:t> 3: </a:t>
            </a:r>
            <a:r>
              <a:rPr lang="fr-FR" sz="3600" dirty="0" err="1">
                <a:latin typeface="Arial" panose="020B0604020202020204" pitchFamily="34" charset="0"/>
                <a:cs typeface="Arial" panose="020B0604020202020204" pitchFamily="34" charset="0"/>
              </a:rPr>
              <a:t>T</a:t>
            </a:r>
            <a:r>
              <a:rPr lang="fr-FR" sz="3600" dirty="0" err="1" smtClean="0">
                <a:latin typeface="Arial" panose="020B0604020202020204" pitchFamily="34" charset="0"/>
                <a:cs typeface="Arial" panose="020B0604020202020204" pitchFamily="34" charset="0"/>
              </a:rPr>
              <a:t>rang</a:t>
            </a:r>
            <a:r>
              <a:rPr lang="fr-FR" sz="3600" dirty="0" smtClean="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phục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truyền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thống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dân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tộc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có</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màu</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sắc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đặc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trưng</a:t>
            </a:r>
            <a:r>
              <a:rPr lang="fr-FR" sz="3600" dirty="0">
                <a:latin typeface="Arial" panose="020B0604020202020204" pitchFamily="34" charset="0"/>
                <a:cs typeface="Arial" panose="020B0604020202020204" pitchFamily="34" charset="0"/>
              </a:rPr>
              <a:t> là </a:t>
            </a:r>
            <a:r>
              <a:rPr lang="fr-FR" sz="3600" dirty="0" err="1">
                <a:latin typeface="Arial" panose="020B0604020202020204" pitchFamily="34" charset="0"/>
                <a:cs typeface="Arial" panose="020B0604020202020204" pitchFamily="34" charset="0"/>
              </a:rPr>
              <a:t>màu</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vàng</a:t>
            </a:r>
            <a:r>
              <a:rPr lang="fr-FR" sz="3600" dirty="0" smtClean="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đỏ</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có</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mũ</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đội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đầu</a:t>
            </a:r>
            <a:r>
              <a:rPr lang="fr-FR"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19"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06600" y="4412188"/>
            <a:ext cx="2873079" cy="5446596"/>
          </a:xfrm>
          <a:prstGeom prst="rect">
            <a:avLst/>
          </a:prstGeom>
        </p:spPr>
      </p:pic>
      <p:sp>
        <p:nvSpPr>
          <p:cNvPr id="20" name="Rectangle 19"/>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i="1" dirty="0">
                <a:solidFill>
                  <a:schemeClr val="accent2"/>
                </a:solidFill>
                <a:latin typeface="Arial" panose="020B0604020202020204" pitchFamily="34" charset="0"/>
                <a:ea typeface="Calibri" panose="020F0502020204030204" pitchFamily="34" charset="0"/>
                <a:cs typeface="Arial" panose="020B0604020202020204" pitchFamily="34" charset="0"/>
              </a:rPr>
              <a:t>H</a:t>
            </a:r>
            <a:r>
              <a:rPr lang="nl-NL" sz="5500" b="1" i="1" dirty="0" smtClean="0">
                <a:solidFill>
                  <a:schemeClr val="accent2"/>
                </a:solidFill>
                <a:latin typeface="Arial" panose="020B0604020202020204" pitchFamily="34" charset="0"/>
                <a:ea typeface="Calibri" panose="020F0502020204030204" pitchFamily="34" charset="0"/>
                <a:cs typeface="Arial" panose="020B0604020202020204" pitchFamily="34" charset="0"/>
              </a:rPr>
              <a:t>ình ảnh trang phục trong cuộc sống</a:t>
            </a:r>
            <a:endParaRPr lang="en-US" sz="5500" b="1" i="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21"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0317" y="-29665"/>
            <a:ext cx="2293447" cy="22934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t="89682"/>
          <a:stretch>
            <a:fillRect/>
          </a:stretch>
        </p:blipFill>
        <p:spPr>
          <a:xfrm>
            <a:off x="0" y="8839322"/>
            <a:ext cx="18288000" cy="1886918"/>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875" y="1444705"/>
            <a:ext cx="2113059" cy="1790818"/>
          </a:xfrm>
          <a:prstGeom prst="rect">
            <a:avLst/>
          </a:prstGeom>
        </p:spPr>
      </p:pic>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5281715" y="3924300"/>
            <a:ext cx="5879045" cy="4564848"/>
          </a:xfrm>
          <a:prstGeom prst="rect">
            <a:avLst/>
          </a:prstGeom>
        </p:spPr>
      </p:pic>
      <p:sp>
        <p:nvSpPr>
          <p:cNvPr id="11" name="Rectangle 10"/>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u="sng" dirty="0" smtClean="0">
                <a:solidFill>
                  <a:schemeClr val="accent2"/>
                </a:solidFill>
                <a:latin typeface="Arial" panose="020B0604020202020204" pitchFamily="34" charset="0"/>
                <a:ea typeface="Calibri" panose="020F0502020204030204" pitchFamily="34" charset="0"/>
                <a:cs typeface="Arial" panose="020B0604020202020204" pitchFamily="34" charset="0"/>
              </a:rPr>
              <a:t>Một số hình ảnh trang phục khác trong cuộc sống</a:t>
            </a:r>
            <a:endParaRPr lang="en-US" sz="5500" b="1" u="sng"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p:nvPr/>
        </p:nvPicPr>
        <p:blipFill>
          <a:blip r:embed="rId6">
            <a:extLst>
              <a:ext uri="{28A0092B-C50C-407E-A947-70E740481C1C}">
                <a14:useLocalDpi xmlns:a14="http://schemas.microsoft.com/office/drawing/2010/main" val="0"/>
              </a:ext>
            </a:extLst>
          </a:blip>
          <a:stretch>
            <a:fillRect/>
          </a:stretch>
        </p:blipFill>
        <p:spPr>
          <a:xfrm>
            <a:off x="398068" y="2106057"/>
            <a:ext cx="4621500" cy="5625926"/>
          </a:xfrm>
          <a:prstGeom prst="rect">
            <a:avLst/>
          </a:prstGeom>
        </p:spPr>
      </p:pic>
      <p:pic>
        <p:nvPicPr>
          <p:cNvPr id="17" name="Picture 16"/>
          <p:cNvPicPr/>
          <p:nvPr/>
        </p:nvPicPr>
        <p:blipFill>
          <a:blip r:embed="rId7" cstate="print">
            <a:extLst>
              <a:ext uri="{28A0092B-C50C-407E-A947-70E740481C1C}">
                <a14:useLocalDpi xmlns:a14="http://schemas.microsoft.com/office/drawing/2010/main" val="0"/>
              </a:ext>
            </a:extLst>
          </a:blip>
          <a:stretch>
            <a:fillRect/>
          </a:stretch>
        </p:blipFill>
        <p:spPr>
          <a:xfrm>
            <a:off x="11506200" y="5477956"/>
            <a:ext cx="6400800" cy="4508055"/>
          </a:xfrm>
          <a:prstGeom prst="rect">
            <a:avLst/>
          </a:prstGeom>
        </p:spPr>
      </p:pic>
      <p:pic>
        <p:nvPicPr>
          <p:cNvPr id="2056" name="Picture 8" descr="https://o.remove.bg/downloads/33f402d0-c2d2-4031-97d9-e69feb24a2fd/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7886700"/>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3238</Words>
  <Application>WPS Presentation</Application>
  <PresentationFormat>Custom</PresentationFormat>
  <Paragraphs>129</Paragraphs>
  <Slides>22</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22</vt:i4>
      </vt:variant>
    </vt:vector>
  </HeadingPairs>
  <TitlesOfParts>
    <vt:vector size="30" baseType="lpstr">
      <vt:lpstr>Arial</vt:lpstr>
      <vt:lpstr>SimSun</vt:lpstr>
      <vt:lpstr>Wingdings</vt:lpstr>
      <vt:lpstr>Arial(heading)</vt:lpstr>
      <vt:lpstr>Calibri</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68</cp:revision>
  <dcterms:created xsi:type="dcterms:W3CDTF">2006-08-16T00:00:00Z</dcterms:created>
  <dcterms:modified xsi:type="dcterms:W3CDTF">2023-09-06T10:32:28Z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0510EA5F070C406BA20DD718144A3550_13</vt:lpwstr>
  </property>
  <property fmtid="{D5CDD505-2E9C-101B-9397-08002B2CF9AE}" pid="3" name="KSOProductBuildVer">
    <vt:lpwstr>1033-12.2.0.13201</vt:lpwstr>
  </property>
</Properties>
</file>