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8" r:id="rId3"/>
    <p:sldId id="257" r:id="rId4"/>
    <p:sldId id="256" r:id="rId5"/>
    <p:sldId id="259" r:id="rId6"/>
    <p:sldId id="263" r:id="rId7"/>
    <p:sldId id="274" r:id="rId8"/>
    <p:sldId id="275" r:id="rId9"/>
    <p:sldId id="292" r:id="rId10"/>
    <p:sldId id="293" r:id="rId11"/>
    <p:sldId id="294" r:id="rId12"/>
    <p:sldId id="266" r:id="rId13"/>
    <p:sldId id="277" r:id="rId14"/>
    <p:sldId id="283" r:id="rId15"/>
    <p:sldId id="295" r:id="rId16"/>
    <p:sldId id="296" r:id="rId17"/>
    <p:sldId id="282" r:id="rId18"/>
    <p:sldId id="285" r:id="rId19"/>
    <p:sldId id="297" r:id="rId20"/>
    <p:sldId id="289" r:id="rId21"/>
    <p:sldId id="286" r:id="rId22"/>
    <p:sldId id="290" r:id="rId23"/>
    <p:sldId id="262" r:id="rId24"/>
    <p:sldId id="261" r:id="rId25"/>
    <p:sldId id="278" r:id="rId26"/>
    <p:sldId id="279" r:id="rId27"/>
    <p:sldId id="280" r:id="rId28"/>
    <p:sldId id="281" r:id="rId29"/>
    <p:sldId id="260" r:id="rId30"/>
  </p:sldIdLst>
  <p:sldSz cx="18288000" cy="10287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B"/>
    <a:srgbClr val="ABDB77"/>
    <a:srgbClr val="F5B5FC"/>
    <a:srgbClr val="F0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3" autoAdjust="0"/>
    <p:restoredTop sz="94622" autoAdjust="0"/>
  </p:normalViewPr>
  <p:slideViewPr>
    <p:cSldViewPr>
      <p:cViewPr varScale="1">
        <p:scale>
          <a:sx n="47" d="100"/>
          <a:sy n="47" d="100"/>
        </p:scale>
        <p:origin x="58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.svg"/><Relationship Id="rId5" Type="http://schemas.openxmlformats.org/officeDocument/2006/relationships/image" Target="../media/image28.sv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4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8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0.svg"/><Relationship Id="rId7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5"/>
            <a:chOff x="0" y="0"/>
            <a:chExt cx="23604313" cy="157362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5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Freeform 32"/>
          <p:cNvSpPr/>
          <p:nvPr/>
        </p:nvSpPr>
        <p:spPr>
          <a:xfrm rot="-2012905">
            <a:off x="15248810" y="7521299"/>
            <a:ext cx="666081" cy="226138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1" y="0"/>
                </a:lnTo>
                <a:lnTo>
                  <a:pt x="666081" y="2261385"/>
                </a:lnTo>
                <a:lnTo>
                  <a:pt x="0" y="2261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900417" y="2876112"/>
            <a:ext cx="1555846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ĐÓN CẢ LỚP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MÔN VẬT LÍ!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41658">
            <a:off x="533400" y="7280575"/>
            <a:ext cx="3208870" cy="2741559"/>
          </a:xfrm>
          <a:prstGeom prst="rect">
            <a:avLst/>
          </a:prstGeom>
        </p:spPr>
      </p:pic>
      <p:sp>
        <p:nvSpPr>
          <p:cNvPr id="36" name="Freeform 7">
            <a:hlinkClick r:id="rId7" action="ppaction://hlinksldjump"/>
            <a:extLst>
              <a:ext uri="{FF2B5EF4-FFF2-40B4-BE49-F238E27FC236}">
                <a16:creationId xmlns:a16="http://schemas.microsoft.com/office/drawing/2014/main" id="{0124AF2B-F6F5-0636-4CC2-E1DDCCAAA743}"/>
              </a:ext>
            </a:extLst>
          </p:cNvPr>
          <p:cNvSpPr/>
          <p:nvPr/>
        </p:nvSpPr>
        <p:spPr>
          <a:xfrm>
            <a:off x="7346123" y="8717233"/>
            <a:ext cx="3021325" cy="1257970"/>
          </a:xfrm>
          <a:custGeom>
            <a:avLst/>
            <a:gdLst/>
            <a:ahLst/>
            <a:cxnLst/>
            <a:rect l="l" t="t" r="r" b="b"/>
            <a:pathLst>
              <a:path w="3021325" h="1257970">
                <a:moveTo>
                  <a:pt x="0" y="0"/>
                </a:moveTo>
                <a:lnTo>
                  <a:pt x="3021324" y="0"/>
                </a:lnTo>
                <a:lnTo>
                  <a:pt x="3021324" y="1257970"/>
                </a:lnTo>
                <a:lnTo>
                  <a:pt x="0" y="1257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val Callout 42"/>
          <p:cNvSpPr/>
          <p:nvPr/>
        </p:nvSpPr>
        <p:spPr>
          <a:xfrm>
            <a:off x="7421748" y="381879"/>
            <a:ext cx="2286000" cy="153162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A99C74-DF4F-C9FF-3C1E-F1E6E094BAB4}"/>
                  </a:ext>
                </a:extLst>
              </p:cNvPr>
              <p:cNvSpPr txBox="1"/>
              <p:nvPr/>
            </p:nvSpPr>
            <p:spPr>
              <a:xfrm>
                <a:off x="867152" y="1939203"/>
                <a:ext cx="16553696" cy="7246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 năng của máy bay: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sz="40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.250 000.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250</m:t>
                          </m:r>
                        </m:e>
                        <m:sup>
                          <m: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=7,8.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0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40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 bay có khối lượng m = 250 tấn thì trọng lượng P = 2 500 000 N.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 năng của máy bay: 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40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Ph = 2 500 000.10 000 = 2,5.10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40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(J)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Cơ năng của máy bay: 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 = W</a:t>
                </a:r>
                <a:r>
                  <a:rPr lang="en-US" sz="40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W</a:t>
                </a:r>
                <a:r>
                  <a:rPr lang="en-US" sz="40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7,8.10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4000" baseline="-25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+ 25.10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32,8.10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(J)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A99C74-DF4F-C9FF-3C1E-F1E6E094B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52" y="1939203"/>
                <a:ext cx="16553696" cy="7246984"/>
              </a:xfrm>
              <a:prstGeom prst="rect">
                <a:avLst/>
              </a:prstGeom>
              <a:blipFill>
                <a:blip r:embed="rId4"/>
                <a:stretch>
                  <a:fillRect l="-1289" b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3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4F734-8D78-C41C-5A17-8FC1D2D2D825}"/>
              </a:ext>
            </a:extLst>
          </p:cNvPr>
          <p:cNvSpPr/>
          <p:nvPr/>
        </p:nvSpPr>
        <p:spPr>
          <a:xfrm>
            <a:off x="5638800" y="518503"/>
            <a:ext cx="70104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12991-AD28-392E-6C75-C668C6FBD39B}"/>
              </a:ext>
            </a:extLst>
          </p:cNvPr>
          <p:cNvSpPr txBox="1"/>
          <p:nvPr/>
        </p:nvSpPr>
        <p:spPr>
          <a:xfrm>
            <a:off x="647700" y="1943100"/>
            <a:ext cx="169926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2. </a:t>
            </a:r>
            <a:r>
              <a:rPr lang="fr-FR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Búa tác dụng lực 40 N theo hướng trục của đinh làm đinh lún sâu 2 cm vào trong gỗ. Tính công của lực do búa thực hiện.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56878A-4B3C-7EBB-988A-C9E4D463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71168">
            <a:off x="-41497" y="404519"/>
            <a:ext cx="1678715" cy="1960091"/>
          </a:xfrm>
          <a:prstGeom prst="rect">
            <a:avLst/>
          </a:prstGeom>
        </p:spPr>
      </p:pic>
      <p:pic>
        <p:nvPicPr>
          <p:cNvPr id="3074" name="Picture 2" descr="Các loại búa nhổ đinh hữu dụng nhất hiện nay">
            <a:extLst>
              <a:ext uri="{FF2B5EF4-FFF2-40B4-BE49-F238E27FC236}">
                <a16:creationId xmlns:a16="http://schemas.microsoft.com/office/drawing/2014/main" id="{C61B886C-295D-EC7F-A742-705BA10F7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9247"/>
            <a:ext cx="61912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42">
            <a:extLst>
              <a:ext uri="{FF2B5EF4-FFF2-40B4-BE49-F238E27FC236}">
                <a16:creationId xmlns:a16="http://schemas.microsoft.com/office/drawing/2014/main" id="{E041A549-B304-FE8A-F8A2-1F918A83041B}"/>
              </a:ext>
            </a:extLst>
          </p:cNvPr>
          <p:cNvSpPr/>
          <p:nvPr/>
        </p:nvSpPr>
        <p:spPr>
          <a:xfrm>
            <a:off x="11963400" y="5000877"/>
            <a:ext cx="2286000" cy="153162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9FAEC1-1E2F-26D0-6DAE-92C7421CB983}"/>
              </a:ext>
            </a:extLst>
          </p:cNvPr>
          <p:cNvSpPr/>
          <p:nvPr/>
        </p:nvSpPr>
        <p:spPr>
          <a:xfrm>
            <a:off x="8153400" y="7273226"/>
            <a:ext cx="9372600" cy="2285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 của lực do búa thực hiện: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Fs = 40.0,02 = </a:t>
            </a:r>
            <a:r>
              <a:rPr lang="en-US" sz="4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0,8 J</a:t>
            </a:r>
          </a:p>
        </p:txBody>
      </p:sp>
    </p:spTree>
    <p:extLst>
      <p:ext uri="{BB962C8B-B14F-4D97-AF65-F5344CB8AC3E}">
        <p14:creationId xmlns:p14="http://schemas.microsoft.com/office/powerpoint/2010/main" val="7780056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11"/>
          <p:cNvSpPr/>
          <p:nvPr/>
        </p:nvSpPr>
        <p:spPr>
          <a:xfrm rot="-5400000">
            <a:off x="4696334" y="-1805979"/>
            <a:ext cx="8895333" cy="13898958"/>
          </a:xfrm>
          <a:custGeom>
            <a:avLst/>
            <a:gdLst/>
            <a:ahLst/>
            <a:cxnLst/>
            <a:rect l="l" t="t" r="r" b="b"/>
            <a:pathLst>
              <a:path w="8895333" h="13898958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6"/>
          <p:cNvSpPr txBox="1"/>
          <p:nvPr/>
        </p:nvSpPr>
        <p:spPr>
          <a:xfrm>
            <a:off x="3848100" y="2628900"/>
            <a:ext cx="1059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 NGHIỆM</a:t>
            </a:r>
          </a:p>
        </p:txBody>
      </p:sp>
    </p:spTree>
  </p:cSld>
  <p:clrMapOvr>
    <a:masterClrMapping/>
  </p:clrMapOvr>
  <p:transition spd="med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43000" y="723900"/>
            <a:ext cx="15849600" cy="3429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 </a:t>
            </a:r>
            <a:r>
              <a:rPr lang="en-US" sz="42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quả bóng cao su khối lượng 100 g rơi từ độ cao </a:t>
            </a:r>
          </a:p>
          <a:p>
            <a:pPr algn="ctr">
              <a:lnSpc>
                <a:spcPct val="150000"/>
              </a:lnSpc>
            </a:pPr>
            <a:r>
              <a:rPr lang="en-US" sz="42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1,8 m xuống một tấm kim loại và nảy lên độ cao 1,25 m. </a:t>
            </a:r>
          </a:p>
          <a:p>
            <a:pPr algn="ctr">
              <a:lnSpc>
                <a:spcPct val="150000"/>
              </a:lnSpc>
            </a:pPr>
            <a:r>
              <a:rPr lang="en-US" sz="42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 năng của quả bóng trước khi rơi là</a:t>
            </a:r>
            <a:endParaRPr lang="en-US" sz="4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43000" y="4686300"/>
            <a:ext cx="7391400" cy="2057400"/>
            <a:chOff x="1143000" y="4686300"/>
            <a:chExt cx="7391400" cy="2057400"/>
          </a:xfrm>
        </p:grpSpPr>
        <p:sp>
          <p:nvSpPr>
            <p:cNvPr id="38" name="Rounded Rectangle 37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0,18 J</a:t>
              </a:r>
            </a:p>
          </p:txBody>
        </p:sp>
        <p:sp>
          <p:nvSpPr>
            <p:cNvPr id="39" name="Round Same Side Corner Rectangle 38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01199" y="4688840"/>
            <a:ext cx="7391400" cy="2057400"/>
            <a:chOff x="9601200" y="4688840"/>
            <a:chExt cx="7391400" cy="2057400"/>
          </a:xfrm>
        </p:grpSpPr>
        <p:sp>
          <p:nvSpPr>
            <p:cNvPr id="42" name="Rounded Rectangle 41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1,8 J</a:t>
              </a:r>
            </a:p>
          </p:txBody>
        </p:sp>
        <p:sp>
          <p:nvSpPr>
            <p:cNvPr id="43" name="Round Same Side Corner Rectangle 42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99" y="7277100"/>
            <a:ext cx="7391400" cy="2057400"/>
            <a:chOff x="1142999" y="7277100"/>
            <a:chExt cx="7391400" cy="2057400"/>
          </a:xfrm>
        </p:grpSpPr>
        <p:sp>
          <p:nvSpPr>
            <p:cNvPr id="45" name="Rounded Rectangle 44"/>
            <p:cNvSpPr/>
            <p:nvPr/>
          </p:nvSpPr>
          <p:spPr>
            <a:xfrm>
              <a:off x="1142999" y="72771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0,125 J</a:t>
              </a:r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>
              <a:off x="685799" y="77343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01199" y="7279640"/>
            <a:ext cx="7391400" cy="2057400"/>
            <a:chOff x="9601199" y="7279640"/>
            <a:chExt cx="7391400" cy="2057400"/>
          </a:xfrm>
        </p:grpSpPr>
        <p:sp>
          <p:nvSpPr>
            <p:cNvPr id="48" name="Rounded Rectangle 47"/>
            <p:cNvSpPr/>
            <p:nvPr/>
          </p:nvSpPr>
          <p:spPr>
            <a:xfrm>
              <a:off x="9601199" y="72796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1,25 J</a:t>
              </a:r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9143999" y="77368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601199" y="4686300"/>
            <a:ext cx="7391400" cy="2057400"/>
            <a:chOff x="9601200" y="4688840"/>
            <a:chExt cx="7391400" cy="2057400"/>
          </a:xfrm>
        </p:grpSpPr>
        <p:sp>
          <p:nvSpPr>
            <p:cNvPr id="61" name="Rounded Rectangle 60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rgbClr val="ABDB7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1,8 J</a:t>
              </a:r>
            </a:p>
          </p:txBody>
        </p:sp>
        <p:sp>
          <p:nvSpPr>
            <p:cNvPr id="62" name="Round Same Side Corner Rectangle 61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7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43000" y="723900"/>
            <a:ext cx="15849600" cy="3429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năng của vật được xác định bằng biểu thức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43000" y="4686300"/>
            <a:ext cx="7391400" cy="2057400"/>
            <a:chOff x="1143000" y="4686300"/>
            <a:chExt cx="739140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>
                <a:xfrm>
                  <a:off x="1143000" y="4686300"/>
                  <a:ext cx="7391400" cy="2057400"/>
                </a:xfrm>
                <a:prstGeom prst="roundRect">
                  <a:avLst>
                    <a:gd name="adj" fmla="val 912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5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đ</m:t>
                            </m:r>
                          </m:sub>
                        </m:sSub>
                        <m:r>
                          <a:rPr lang="en-US" sz="4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686300"/>
                  <a:ext cx="7391400" cy="2057400"/>
                </a:xfrm>
                <a:prstGeom prst="roundRect">
                  <a:avLst>
                    <a:gd name="adj" fmla="val 912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ound Same Side Corner Rectangle 38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01199" y="4688840"/>
            <a:ext cx="7391400" cy="2057400"/>
            <a:chOff x="9601200" y="4688840"/>
            <a:chExt cx="739140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/>
                <p:cNvSpPr/>
                <p:nvPr/>
              </p:nvSpPr>
              <p:spPr>
                <a:xfrm>
                  <a:off x="9601200" y="4688840"/>
                  <a:ext cx="7391400" cy="2057400"/>
                </a:xfrm>
                <a:prstGeom prst="roundRect">
                  <a:avLst>
                    <a:gd name="adj" fmla="val 912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5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đ</m:t>
                            </m:r>
                          </m:sub>
                        </m:sSub>
                        <m:r>
                          <a:rPr lang="en-US" sz="4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200" y="4688840"/>
                  <a:ext cx="7391400" cy="2057400"/>
                </a:xfrm>
                <a:prstGeom prst="roundRect">
                  <a:avLst>
                    <a:gd name="adj" fmla="val 912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ound Same Side Corner Rectangle 42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99" y="7277100"/>
            <a:ext cx="7391400" cy="2057400"/>
            <a:chOff x="1142999" y="7277100"/>
            <a:chExt cx="739140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/>
                <p:cNvSpPr/>
                <p:nvPr/>
              </p:nvSpPr>
              <p:spPr>
                <a:xfrm>
                  <a:off x="1142999" y="7277100"/>
                  <a:ext cx="7391400" cy="2057400"/>
                </a:xfrm>
                <a:prstGeom prst="roundRect">
                  <a:avLst>
                    <a:gd name="adj" fmla="val 912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5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đ</m:t>
                            </m:r>
                          </m:sub>
                        </m:sSub>
                        <m:r>
                          <a:rPr lang="en-US" sz="4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𝑚𝑣</m:t>
                        </m:r>
                      </m:oMath>
                    </m:oMathPara>
                  </a14:m>
                  <a:endParaRPr lang="en-US" sz="4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ounded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999" y="7277100"/>
                  <a:ext cx="7391400" cy="2057400"/>
                </a:xfrm>
                <a:prstGeom prst="roundRect">
                  <a:avLst>
                    <a:gd name="adj" fmla="val 9120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ound Same Side Corner Rectangle 45"/>
            <p:cNvSpPr/>
            <p:nvPr/>
          </p:nvSpPr>
          <p:spPr>
            <a:xfrm rot="16200000">
              <a:off x="685799" y="77343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01199" y="7279640"/>
            <a:ext cx="7391400" cy="2057400"/>
            <a:chOff x="9601199" y="7279640"/>
            <a:chExt cx="739140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ounded Rectangle 47"/>
                <p:cNvSpPr/>
                <p:nvPr/>
              </p:nvSpPr>
              <p:spPr>
                <a:xfrm>
                  <a:off x="9601199" y="7279640"/>
                  <a:ext cx="7391400" cy="2057400"/>
                </a:xfrm>
                <a:prstGeom prst="roundRect">
                  <a:avLst>
                    <a:gd name="adj" fmla="val 9120"/>
                  </a:avLst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5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đ</m:t>
                            </m:r>
                          </m:sub>
                        </m:sSub>
                        <m:r>
                          <a:rPr lang="en-US" sz="4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𝑚𝑣</m:t>
                        </m:r>
                      </m:oMath>
                    </m:oMathPara>
                  </a14:m>
                  <a:endParaRPr lang="en-US" sz="4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Rounded 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199" y="7279640"/>
                  <a:ext cx="7391400" cy="2057400"/>
                </a:xfrm>
                <a:prstGeom prst="roundRect">
                  <a:avLst>
                    <a:gd name="adj" fmla="val 9120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ound Same Side Corner Rectangle 48"/>
            <p:cNvSpPr/>
            <p:nvPr/>
          </p:nvSpPr>
          <p:spPr>
            <a:xfrm rot="16200000">
              <a:off x="9143999" y="77368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2999" y="4686300"/>
            <a:ext cx="7391400" cy="2057400"/>
            <a:chOff x="1143000" y="4686300"/>
            <a:chExt cx="739140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/>
                <p:cNvSpPr/>
                <p:nvPr/>
              </p:nvSpPr>
              <p:spPr>
                <a:xfrm>
                  <a:off x="1143000" y="4686300"/>
                  <a:ext cx="7391400" cy="2057400"/>
                </a:xfrm>
                <a:prstGeom prst="roundRect">
                  <a:avLst>
                    <a:gd name="adj" fmla="val 9120"/>
                  </a:avLst>
                </a:prstGeom>
                <a:solidFill>
                  <a:srgbClr val="ABDB7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5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đ</m:t>
                            </m:r>
                          </m:sub>
                        </m:sSub>
                        <m:r>
                          <a:rPr lang="en-US" sz="4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5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5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ounded 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686300"/>
                  <a:ext cx="7391400" cy="2057400"/>
                </a:xfrm>
                <a:prstGeom prst="roundRect">
                  <a:avLst>
                    <a:gd name="adj" fmla="val 9120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ound Same Side Corner Rectangle 19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4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43000" y="723900"/>
            <a:ext cx="15849600" cy="3429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5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3: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hợp nào sau đây có động năng tăng?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43000" y="4686300"/>
            <a:ext cx="7391400" cy="2057400"/>
            <a:chOff x="1143000" y="4686300"/>
            <a:chExt cx="7391400" cy="2057400"/>
          </a:xfrm>
        </p:grpSpPr>
        <p:sp>
          <p:nvSpPr>
            <p:cNvPr id="38" name="Rounded Rectangle 37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 máy bắt đầu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chuyển động.</a:t>
              </a:r>
            </a:p>
          </p:txBody>
        </p:sp>
        <p:sp>
          <p:nvSpPr>
            <p:cNvPr id="39" name="Round Same Side Corner Rectangle 38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01199" y="4688840"/>
            <a:ext cx="7391400" cy="2057400"/>
            <a:chOff x="9601200" y="4688840"/>
            <a:chExt cx="7391400" cy="2057400"/>
          </a:xfrm>
        </p:grpSpPr>
        <p:sp>
          <p:nvSpPr>
            <p:cNvPr id="42" name="Rounded Rectangle 41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Máy bay đang chuyển động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trên bầu trời.</a:t>
              </a:r>
            </a:p>
          </p:txBody>
        </p:sp>
        <p:sp>
          <p:nvSpPr>
            <p:cNvPr id="43" name="Round Same Side Corner Rectangle 42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99" y="7277100"/>
            <a:ext cx="7391400" cy="2057400"/>
            <a:chOff x="1142999" y="7277100"/>
            <a:chExt cx="7391400" cy="2057400"/>
          </a:xfrm>
        </p:grpSpPr>
        <p:sp>
          <p:nvSpPr>
            <p:cNvPr id="45" name="Rounded Rectangle 44"/>
            <p:cNvSpPr/>
            <p:nvPr/>
          </p:nvSpPr>
          <p:spPr>
            <a:xfrm>
              <a:off x="1142999" y="72771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Ô tô phanh lại khi gặp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vật cản trên đường.</a:t>
              </a:r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>
              <a:off x="685799" y="77343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01199" y="7279640"/>
            <a:ext cx="7391400" cy="2057400"/>
            <a:chOff x="9601199" y="7279640"/>
            <a:chExt cx="7391400" cy="2057400"/>
          </a:xfrm>
        </p:grpSpPr>
        <p:sp>
          <p:nvSpPr>
            <p:cNvPr id="48" name="Rounded Rectangle 47"/>
            <p:cNvSpPr/>
            <p:nvPr/>
          </p:nvSpPr>
          <p:spPr>
            <a:xfrm>
              <a:off x="9601199" y="72796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Khúc gỗ đang trôi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trên sông.</a:t>
              </a:r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9143999" y="77368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2998" y="4686300"/>
            <a:ext cx="7391400" cy="2057400"/>
            <a:chOff x="1143000" y="4686300"/>
            <a:chExt cx="73914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rgbClr val="ABDB7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 máy bắt đầu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chuyển động.</a:t>
              </a: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8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43000" y="723900"/>
            <a:ext cx="15849600" cy="3429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viên y tế đẩy xe bằng cáng bằng một lực có phương nằm ngang làm xe dịch chuyển theo hướng của lực. Ta nói, lực đẩy xe đã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43000" y="4689905"/>
            <a:ext cx="7391400" cy="2057400"/>
            <a:chOff x="1143000" y="4686300"/>
            <a:chExt cx="7391400" cy="2057400"/>
          </a:xfrm>
        </p:grpSpPr>
        <p:sp>
          <p:nvSpPr>
            <p:cNvPr id="38" name="Rounded Rectangle 37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công.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 Same Side Corner Rectangle 38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01199" y="4692445"/>
            <a:ext cx="7391400" cy="2057400"/>
            <a:chOff x="9601200" y="4688840"/>
            <a:chExt cx="7391400" cy="2057400"/>
          </a:xfrm>
        </p:grpSpPr>
        <p:sp>
          <p:nvSpPr>
            <p:cNvPr id="42" name="Rounded Rectangle 41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 sinh công.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 Same Side Corner Rectangle 42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99" y="7277100"/>
            <a:ext cx="7391400" cy="2057400"/>
            <a:chOff x="1142999" y="7277100"/>
            <a:chExt cx="7391400" cy="2057400"/>
          </a:xfrm>
        </p:grpSpPr>
        <p:sp>
          <p:nvSpPr>
            <p:cNvPr id="45" name="Rounded Rectangle 44"/>
            <p:cNvSpPr/>
            <p:nvPr/>
          </p:nvSpPr>
          <p:spPr>
            <a:xfrm>
              <a:off x="1142999" y="72771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 thay đổi công suất.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>
              <a:off x="685799" y="77343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01199" y="7283245"/>
            <a:ext cx="7391400" cy="2057400"/>
            <a:chOff x="9601199" y="7279640"/>
            <a:chExt cx="7391400" cy="2057400"/>
          </a:xfrm>
        </p:grpSpPr>
        <p:sp>
          <p:nvSpPr>
            <p:cNvPr id="48" name="Rounded Rectangle 47"/>
            <p:cNvSpPr/>
            <p:nvPr/>
          </p:nvSpPr>
          <p:spPr>
            <a:xfrm>
              <a:off x="9601199" y="72796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thay đổi hướng của xe.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9143999" y="77368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2999" y="4689372"/>
            <a:ext cx="7391400" cy="2057400"/>
            <a:chOff x="1143000" y="4686300"/>
            <a:chExt cx="73914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rgbClr val="ABDB7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công.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3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43000" y="723900"/>
            <a:ext cx="15849600" cy="2667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suất được xác định bởi biểu thức nào?</a:t>
            </a: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21229" y="3845560"/>
            <a:ext cx="7391400" cy="2514600"/>
            <a:chOff x="1121229" y="3845560"/>
            <a:chExt cx="7391400" cy="2514600"/>
          </a:xfrm>
        </p:grpSpPr>
        <p:grpSp>
          <p:nvGrpSpPr>
            <p:cNvPr id="50" name="Group 49"/>
            <p:cNvGrpSpPr/>
            <p:nvPr/>
          </p:nvGrpSpPr>
          <p:grpSpPr>
            <a:xfrm>
              <a:off x="1121229" y="3845560"/>
              <a:ext cx="7391400" cy="2514600"/>
              <a:chOff x="1143000" y="4686300"/>
              <a:chExt cx="7391400" cy="205740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143000" y="4686300"/>
                <a:ext cx="7391400" cy="2057400"/>
              </a:xfrm>
              <a:prstGeom prst="roundRect">
                <a:avLst>
                  <a:gd name="adj" fmla="val 912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ound Same Side Corner Rectangle 38"/>
              <p:cNvSpPr/>
              <p:nvPr/>
            </p:nvSpPr>
            <p:spPr>
              <a:xfrm rot="16200000">
                <a:off x="685800" y="5143500"/>
                <a:ext cx="2057400" cy="1143000"/>
              </a:xfrm>
              <a:prstGeom prst="round2SameRect">
                <a:avLst>
                  <a:gd name="adj1" fmla="val 14890"/>
                  <a:gd name="adj2" fmla="val 0"/>
                </a:avLst>
              </a:prstGeom>
              <a:solidFill>
                <a:srgbClr val="F5B5F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482738" y="4495488"/>
                  <a:ext cx="5746068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𝒫</m:t>
                        </m:r>
                        <m: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At</m:t>
                        </m:r>
                        <m: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738" y="4495488"/>
                  <a:ext cx="5746068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9579428" y="3848100"/>
            <a:ext cx="7391400" cy="2514600"/>
            <a:chOff x="9579428" y="3848100"/>
            <a:chExt cx="7391400" cy="2514600"/>
          </a:xfrm>
        </p:grpSpPr>
        <p:grpSp>
          <p:nvGrpSpPr>
            <p:cNvPr id="51" name="Group 50"/>
            <p:cNvGrpSpPr/>
            <p:nvPr/>
          </p:nvGrpSpPr>
          <p:grpSpPr>
            <a:xfrm>
              <a:off x="9579428" y="3848100"/>
              <a:ext cx="7391400" cy="2514600"/>
              <a:chOff x="9601200" y="4688840"/>
              <a:chExt cx="7391400" cy="205740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9601200" y="4688840"/>
                <a:ext cx="7391400" cy="2057400"/>
              </a:xfrm>
              <a:prstGeom prst="roundRect">
                <a:avLst>
                  <a:gd name="adj" fmla="val 912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ound Same Side Corner Rectangle 42"/>
              <p:cNvSpPr/>
              <p:nvPr/>
            </p:nvSpPr>
            <p:spPr>
              <a:xfrm rot="16200000">
                <a:off x="9144000" y="5146040"/>
                <a:ext cx="2057400" cy="1143000"/>
              </a:xfrm>
              <a:prstGeom prst="round2SameRect">
                <a:avLst>
                  <a:gd name="adj1" fmla="val 14890"/>
                  <a:gd name="adj2" fmla="val 0"/>
                </a:avLst>
              </a:prstGeom>
              <a:solidFill>
                <a:srgbClr val="FFF89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0989525" y="4089737"/>
                  <a:ext cx="5714206" cy="18271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𝒫</m:t>
                        </m:r>
                        <m: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9525" y="4089737"/>
                  <a:ext cx="5714206" cy="18271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142999" y="6819900"/>
            <a:ext cx="7391400" cy="2514600"/>
            <a:chOff x="1142999" y="6819900"/>
            <a:chExt cx="7391400" cy="2514600"/>
          </a:xfrm>
        </p:grpSpPr>
        <p:grpSp>
          <p:nvGrpSpPr>
            <p:cNvPr id="52" name="Group 51"/>
            <p:cNvGrpSpPr/>
            <p:nvPr/>
          </p:nvGrpSpPr>
          <p:grpSpPr>
            <a:xfrm>
              <a:off x="1142999" y="6819900"/>
              <a:ext cx="7391400" cy="2514600"/>
              <a:chOff x="1142999" y="7277100"/>
              <a:chExt cx="7391400" cy="20574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1142999" y="7277100"/>
                <a:ext cx="7391400" cy="2057400"/>
              </a:xfrm>
              <a:prstGeom prst="roundRect">
                <a:avLst>
                  <a:gd name="adj" fmla="val 912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ound Same Side Corner Rectangle 45"/>
              <p:cNvSpPr/>
              <p:nvPr/>
            </p:nvSpPr>
            <p:spPr>
              <a:xfrm rot="16200000">
                <a:off x="685799" y="7734300"/>
                <a:ext cx="2057400" cy="1143000"/>
              </a:xfrm>
              <a:prstGeom prst="round2SameRect">
                <a:avLst>
                  <a:gd name="adj1" fmla="val 14890"/>
                  <a:gd name="adj2" fmla="val 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229115" y="7124699"/>
                  <a:ext cx="5997233" cy="17541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𝒫</m:t>
                        </m:r>
                        <m: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den>
                        </m:f>
                        <m: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115" y="7124699"/>
                  <a:ext cx="5997233" cy="17541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9601199" y="6822440"/>
            <a:ext cx="8952308" cy="2514600"/>
            <a:chOff x="9601199" y="6822440"/>
            <a:chExt cx="8952308" cy="2514600"/>
          </a:xfrm>
        </p:grpSpPr>
        <p:grpSp>
          <p:nvGrpSpPr>
            <p:cNvPr id="53" name="Group 52"/>
            <p:cNvGrpSpPr/>
            <p:nvPr/>
          </p:nvGrpSpPr>
          <p:grpSpPr>
            <a:xfrm>
              <a:off x="9601199" y="6822440"/>
              <a:ext cx="7391400" cy="2514600"/>
              <a:chOff x="9601199" y="7279640"/>
              <a:chExt cx="7391400" cy="205740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9601199" y="7279640"/>
                <a:ext cx="7391400" cy="2057400"/>
              </a:xfrm>
              <a:prstGeom prst="roundRect">
                <a:avLst>
                  <a:gd name="adj" fmla="val 912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ound Same Side Corner Rectangle 48"/>
              <p:cNvSpPr/>
              <p:nvPr/>
            </p:nvSpPr>
            <p:spPr>
              <a:xfrm rot="16200000">
                <a:off x="9143999" y="7736840"/>
                <a:ext cx="2057400" cy="1143000"/>
              </a:xfrm>
              <a:prstGeom prst="round2SameRect">
                <a:avLst>
                  <a:gd name="adj1" fmla="val 14890"/>
                  <a:gd name="adj2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2801600" y="7626499"/>
                  <a:ext cx="5751907" cy="9014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0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𝒫</m:t>
                      </m:r>
                      <m:r>
                        <a:rPr lang="en-US" sz="40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01600" y="7626499"/>
                  <a:ext cx="5751907" cy="901401"/>
                </a:xfrm>
                <a:prstGeom prst="rect">
                  <a:avLst/>
                </a:prstGeom>
                <a:blipFill>
                  <a:blip r:embed="rId6"/>
                  <a:stretch>
                    <a:fillRect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9579076" y="3845560"/>
            <a:ext cx="7391400" cy="2514601"/>
            <a:chOff x="9579428" y="3848099"/>
            <a:chExt cx="7391400" cy="2514601"/>
          </a:xfrm>
        </p:grpSpPr>
        <p:grpSp>
          <p:nvGrpSpPr>
            <p:cNvPr id="27" name="Group 26"/>
            <p:cNvGrpSpPr/>
            <p:nvPr/>
          </p:nvGrpSpPr>
          <p:grpSpPr>
            <a:xfrm>
              <a:off x="9579428" y="3848099"/>
              <a:ext cx="7391400" cy="2514601"/>
              <a:chOff x="9601200" y="4688839"/>
              <a:chExt cx="7391400" cy="20574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9601200" y="4688839"/>
                <a:ext cx="7391400" cy="2057400"/>
              </a:xfrm>
              <a:prstGeom prst="roundRect">
                <a:avLst>
                  <a:gd name="adj" fmla="val 9120"/>
                </a:avLst>
              </a:prstGeom>
              <a:solidFill>
                <a:srgbClr val="ABDB7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ound Same Side Corner Rectangle 29"/>
              <p:cNvSpPr/>
              <p:nvPr/>
            </p:nvSpPr>
            <p:spPr>
              <a:xfrm rot="16200000">
                <a:off x="9144000" y="5146040"/>
                <a:ext cx="2057400" cy="1143000"/>
              </a:xfrm>
              <a:prstGeom prst="round2SameRect">
                <a:avLst>
                  <a:gd name="adj1" fmla="val 14890"/>
                  <a:gd name="adj2" fmla="val 0"/>
                </a:avLst>
              </a:prstGeom>
              <a:solidFill>
                <a:srgbClr val="FFF89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0989525" y="4089737"/>
                  <a:ext cx="5714206" cy="18271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𝒫</m:t>
                        </m:r>
                        <m: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9525" y="4089737"/>
                  <a:ext cx="5714206" cy="18271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889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43000" y="723900"/>
            <a:ext cx="15849600" cy="3429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cẩu A nâng kiện hàng nặng 5 tấn lên độ cao 2 m trong 88 s. Cần cẩu B nâng kiện hàng nặng 3 tấn lên độ cao 3 m trong 40 s. So sánh công suất của hai cần cẩu.</a:t>
            </a: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43000" y="4686300"/>
            <a:ext cx="7391400" cy="2057400"/>
            <a:chOff x="1143000" y="4686300"/>
            <a:chExt cx="7391400" cy="2057400"/>
          </a:xfrm>
        </p:grpSpPr>
        <p:sp>
          <p:nvSpPr>
            <p:cNvPr id="38" name="Rounded Rectangle 37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Cần cẩu A có công suất lớn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gấp đôi cần cẩu B.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 Same Side Corner Rectangle 38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01199" y="4688840"/>
            <a:ext cx="7391400" cy="2057400"/>
            <a:chOff x="9601200" y="4688840"/>
            <a:chExt cx="7391400" cy="2057400"/>
          </a:xfrm>
        </p:grpSpPr>
        <p:sp>
          <p:nvSpPr>
            <p:cNvPr id="42" name="Rounded Rectangle 41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Hai cần cẩu có công suất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 nhau.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 Same Side Corner Rectangle 42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99" y="7277100"/>
            <a:ext cx="7391400" cy="2057400"/>
            <a:chOff x="1142999" y="7277100"/>
            <a:chExt cx="7391400" cy="2057400"/>
          </a:xfrm>
        </p:grpSpPr>
        <p:sp>
          <p:nvSpPr>
            <p:cNvPr id="45" name="Rounded Rectangle 44"/>
            <p:cNvSpPr/>
            <p:nvPr/>
          </p:nvSpPr>
          <p:spPr>
            <a:xfrm>
              <a:off x="1142999" y="72771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Cần cẩu B có công suất lớn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gấp đôi cần cẩu A.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>
              <a:off x="685799" y="77343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01199" y="7279640"/>
            <a:ext cx="7391400" cy="2057400"/>
            <a:chOff x="9601199" y="7279640"/>
            <a:chExt cx="7391400" cy="2057400"/>
          </a:xfrm>
        </p:grpSpPr>
        <p:sp>
          <p:nvSpPr>
            <p:cNvPr id="48" name="Rounded Rectangle 47"/>
            <p:cNvSpPr/>
            <p:nvPr/>
          </p:nvSpPr>
          <p:spPr>
            <a:xfrm>
              <a:off x="9601199" y="72796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Cần cẩu A có công suất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lớn gấp ba lần cần cẩu B.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9143999" y="77368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2999" y="7277100"/>
            <a:ext cx="7391400" cy="2057400"/>
            <a:chOff x="1143000" y="4686300"/>
            <a:chExt cx="73914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rgbClr val="ABDB7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Cần cẩu B có công suất lớn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gấp đôi cần cẩu A.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3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43000" y="723900"/>
            <a:ext cx="15849600" cy="3429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7: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năng trọng trường phụ thuộc vào những </a:t>
            </a:r>
          </a:p>
          <a:p>
            <a:pPr algn="ctr">
              <a:lnSpc>
                <a:spcPct val="150000"/>
              </a:lnSpc>
            </a:pP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 tố nào?</a:t>
            </a: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43000" y="4686300"/>
            <a:ext cx="7391400" cy="2057400"/>
            <a:chOff x="1143000" y="4686300"/>
            <a:chExt cx="7391400" cy="2057400"/>
          </a:xfrm>
        </p:grpSpPr>
        <p:sp>
          <p:nvSpPr>
            <p:cNvPr id="38" name="Rounded Rectangle 37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Khối lượng vật.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 Same Side Corner Rectangle 38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01199" y="4688840"/>
            <a:ext cx="7391400" cy="2057400"/>
            <a:chOff x="9601200" y="4688840"/>
            <a:chExt cx="7391400" cy="2057400"/>
          </a:xfrm>
        </p:grpSpPr>
        <p:sp>
          <p:nvSpPr>
            <p:cNvPr id="42" name="Rounded Rectangle 41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 cao của vật so với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mặt đất.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 Same Side Corner Rectangle 42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99" y="7277100"/>
            <a:ext cx="7391400" cy="2057400"/>
            <a:chOff x="1142999" y="7277100"/>
            <a:chExt cx="7391400" cy="2057400"/>
          </a:xfrm>
        </p:grpSpPr>
        <p:sp>
          <p:nvSpPr>
            <p:cNvPr id="45" name="Rounded Rectangle 44"/>
            <p:cNvSpPr/>
            <p:nvPr/>
          </p:nvSpPr>
          <p:spPr>
            <a:xfrm>
              <a:off x="1142999" y="72771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Khối lượng và độ cao của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vật so với mặt đất.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>
              <a:off x="685799" y="77343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01199" y="7279640"/>
            <a:ext cx="7391400" cy="2057400"/>
            <a:chOff x="9601199" y="7279640"/>
            <a:chExt cx="7391400" cy="2057400"/>
          </a:xfrm>
        </p:grpSpPr>
        <p:sp>
          <p:nvSpPr>
            <p:cNvPr id="48" name="Rounded Rectangle 47"/>
            <p:cNvSpPr/>
            <p:nvPr/>
          </p:nvSpPr>
          <p:spPr>
            <a:xfrm>
              <a:off x="9601199" y="72796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Khối lượng và vận tốc 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 vật.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9143999" y="77368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2998" y="7277100"/>
            <a:ext cx="7391400" cy="2057400"/>
            <a:chOff x="1143000" y="4686300"/>
            <a:chExt cx="73914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rgbClr val="ABDB7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Khối lượng và độ cao của</a:t>
              </a:r>
            </a:p>
            <a:p>
              <a:pPr algn="ctr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vật so với mặt đất.</a:t>
              </a:r>
              <a:endParaRPr lang="en-US" sz="3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48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460300" y="709904"/>
            <a:ext cx="3666839" cy="947966"/>
            <a:chOff x="0" y="0"/>
            <a:chExt cx="3623463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11770757" y="2758368"/>
            <a:ext cx="4513438" cy="4554845"/>
            <a:chOff x="11770757" y="2758368"/>
            <a:chExt cx="4513438" cy="4554845"/>
          </a:xfrm>
        </p:grpSpPr>
        <p:sp>
          <p:nvSpPr>
            <p:cNvPr id="34" name="Freeform 34"/>
            <p:cNvSpPr/>
            <p:nvPr/>
          </p:nvSpPr>
          <p:spPr>
            <a:xfrm>
              <a:off x="11770757" y="2758368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 rot="-422712">
              <a:off x="12755416" y="3686047"/>
              <a:ext cx="3094454" cy="2275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9786801" y="6176812"/>
            <a:ext cx="1856453" cy="3740106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8"/>
          <p:cNvGrpSpPr/>
          <p:nvPr/>
        </p:nvGrpSpPr>
        <p:grpSpPr>
          <a:xfrm>
            <a:off x="1368483" y="1874857"/>
            <a:ext cx="8060636" cy="5974009"/>
            <a:chOff x="1368483" y="1877979"/>
            <a:chExt cx="8060636" cy="5974009"/>
          </a:xfrm>
        </p:grpSpPr>
        <p:sp>
          <p:nvSpPr>
            <p:cNvPr id="37" name="Rectangle 36"/>
            <p:cNvSpPr/>
            <p:nvPr/>
          </p:nvSpPr>
          <p:spPr>
            <a:xfrm>
              <a:off x="1368483" y="3697004"/>
              <a:ext cx="8060636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400" dirty="0">
                  <a:latin typeface="Arial" panose="020B0604020202020204" pitchFamily="34" charset="0"/>
                  <a:cs typeface="Arial" panose="020B0604020202020204" pitchFamily="34" charset="0"/>
                </a:rPr>
                <a:t>Công cơ học là gì? Lấy ví dụ một số hoạt động em đã thực hiện công cơ học trong cuộc sống hằng ngày và giải thích.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78243" y="1877979"/>
              <a:ext cx="2615411" cy="140829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43000" y="723900"/>
            <a:ext cx="15849600" cy="3429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8: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hợp nào sau đây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công?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43000" y="4686300"/>
            <a:ext cx="7391400" cy="2057400"/>
            <a:chOff x="1143000" y="4686300"/>
            <a:chExt cx="7391400" cy="2057400"/>
          </a:xfrm>
        </p:grpSpPr>
        <p:sp>
          <p:nvSpPr>
            <p:cNvPr id="38" name="Rounded Rectangle 37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Lực để kéo thùng hàng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 lên của cần cẩu.</a:t>
              </a:r>
            </a:p>
          </p:txBody>
        </p:sp>
        <p:sp>
          <p:nvSpPr>
            <p:cNvPr id="39" name="Round Same Side Corner Rectangle 38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01199" y="4688840"/>
            <a:ext cx="7391400" cy="2057400"/>
            <a:chOff x="9601200" y="4688840"/>
            <a:chExt cx="7391400" cy="2057400"/>
          </a:xfrm>
        </p:grpSpPr>
        <p:sp>
          <p:nvSpPr>
            <p:cNvPr id="42" name="Rounded Rectangle 41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Lực xách túi của một người </a:t>
              </a:r>
            </a:p>
            <a:p>
              <a:pPr algn="ctr">
                <a:lnSpc>
                  <a:spcPct val="150000"/>
                </a:lnSpc>
              </a:pPr>
              <a:r>
                <a:rPr lang="en-US" sz="3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đang đi trên đường</a:t>
              </a: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 Same Side Corner Rectangle 42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99" y="7277100"/>
            <a:ext cx="7391400" cy="2057400"/>
            <a:chOff x="1142999" y="7277100"/>
            <a:chExt cx="7391400" cy="2057400"/>
          </a:xfrm>
        </p:grpSpPr>
        <p:sp>
          <p:nvSpPr>
            <p:cNvPr id="45" name="Rounded Rectangle 44"/>
            <p:cNvSpPr/>
            <p:nvPr/>
          </p:nvSpPr>
          <p:spPr>
            <a:xfrm>
              <a:off x="1142999" y="72771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 tá đẩy cáng xe ra </a:t>
              </a:r>
            </a:p>
            <a:p>
              <a:pPr algn="ctr">
                <a:lnSpc>
                  <a:spcPct val="150000"/>
                </a:lnSpc>
              </a:pPr>
              <a:r>
                <a:rPr lang="en-US" sz="3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đón bệnh nhân.</a:t>
              </a:r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>
              <a:off x="685799" y="77343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01199" y="7279640"/>
            <a:ext cx="7391400" cy="2057400"/>
            <a:chOff x="9601199" y="7279640"/>
            <a:chExt cx="7391400" cy="2057400"/>
          </a:xfrm>
        </p:grpSpPr>
        <p:sp>
          <p:nvSpPr>
            <p:cNvPr id="48" name="Rounded Rectangle 47"/>
            <p:cNvSpPr/>
            <p:nvPr/>
          </p:nvSpPr>
          <p:spPr>
            <a:xfrm>
              <a:off x="9601199" y="72796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 nhân nâng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kiện hàng lên cao</a:t>
              </a: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9143999" y="77368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01199" y="4686300"/>
            <a:ext cx="7391400" cy="2057400"/>
            <a:chOff x="1143000" y="4686300"/>
            <a:chExt cx="73914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rgbClr val="ABDB7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Lực xách túi của một người </a:t>
              </a:r>
            </a:p>
            <a:p>
              <a:pPr algn="ctr">
                <a:lnSpc>
                  <a:spcPct val="150000"/>
                </a:lnSpc>
              </a:pPr>
              <a:r>
                <a:rPr lang="en-US" sz="3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đang đi trên đường.</a:t>
              </a:r>
              <a:endPara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0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43000" y="723900"/>
            <a:ext cx="15849600" cy="3429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9: </a:t>
            </a:r>
            <a:r>
              <a:rPr lang="nl-NL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vật có khối lượng m = 10 kg rơi từ độ cao 5 m xuống mặt đất, biết tốc độ của vật là 13 km/h. Cơ năng của vật tại vị trí đó là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43000" y="4686300"/>
            <a:ext cx="7391400" cy="2057400"/>
            <a:chOff x="1143000" y="4686300"/>
            <a:chExt cx="7391400" cy="2057400"/>
          </a:xfrm>
        </p:grpSpPr>
        <p:sp>
          <p:nvSpPr>
            <p:cNvPr id="38" name="Rounded Rectangle 37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565,2 J.</a:t>
              </a:r>
              <a:endParaRPr lang="en-US" sz="4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 Same Side Corner Rectangle 38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01199" y="4686300"/>
            <a:ext cx="7391400" cy="2057400"/>
            <a:chOff x="9601200" y="4688840"/>
            <a:chExt cx="7391400" cy="2057400"/>
          </a:xfrm>
        </p:grpSpPr>
        <p:sp>
          <p:nvSpPr>
            <p:cNvPr id="42" name="Rounded Rectangle 41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500 J.</a:t>
              </a:r>
              <a:endParaRPr lang="en-US" sz="4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 Same Side Corner Rectangle 42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99" y="7277100"/>
            <a:ext cx="7391400" cy="2057400"/>
            <a:chOff x="1142999" y="7277100"/>
            <a:chExt cx="7391400" cy="2057400"/>
          </a:xfrm>
        </p:grpSpPr>
        <p:sp>
          <p:nvSpPr>
            <p:cNvPr id="45" name="Rounded Rectangle 44"/>
            <p:cNvSpPr/>
            <p:nvPr/>
          </p:nvSpPr>
          <p:spPr>
            <a:xfrm>
              <a:off x="1142999" y="72771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65,2 J.</a:t>
              </a:r>
              <a:endParaRPr lang="en-US" sz="4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>
              <a:off x="685799" y="77343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01199" y="7279640"/>
            <a:ext cx="7391400" cy="2057400"/>
            <a:chOff x="9601199" y="7279640"/>
            <a:chExt cx="7391400" cy="2057400"/>
          </a:xfrm>
        </p:grpSpPr>
        <p:sp>
          <p:nvSpPr>
            <p:cNvPr id="48" name="Rounded Rectangle 47"/>
            <p:cNvSpPr/>
            <p:nvPr/>
          </p:nvSpPr>
          <p:spPr>
            <a:xfrm>
              <a:off x="9601199" y="72796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446,8 J.</a:t>
              </a:r>
              <a:endParaRPr lang="en-US" sz="4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9143999" y="77368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72496" y="4686300"/>
            <a:ext cx="7391400" cy="2057400"/>
            <a:chOff x="1143000" y="4686300"/>
            <a:chExt cx="73914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rgbClr val="ABDB7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5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565,2 J.</a:t>
              </a:r>
              <a:endParaRPr lang="en-US" sz="4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5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143000" y="4686300"/>
            <a:ext cx="7391400" cy="2057400"/>
            <a:chOff x="1143000" y="4686300"/>
            <a:chExt cx="7391400" cy="2057400"/>
          </a:xfrm>
        </p:grpSpPr>
        <p:sp>
          <p:nvSpPr>
            <p:cNvPr id="38" name="Rounded Rectangle 37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Oát (W).</a:t>
              </a:r>
            </a:p>
          </p:txBody>
        </p:sp>
        <p:sp>
          <p:nvSpPr>
            <p:cNvPr id="39" name="Round Same Side Corner Rectangle 38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01199" y="4688840"/>
            <a:ext cx="7391400" cy="2057400"/>
            <a:chOff x="9601200" y="4688840"/>
            <a:chExt cx="7391400" cy="2057400"/>
          </a:xfrm>
        </p:grpSpPr>
        <p:sp>
          <p:nvSpPr>
            <p:cNvPr id="42" name="Rounded Rectangle 41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Mét trên giây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bình phương (m/s</a:t>
              </a:r>
              <a:r>
                <a:rPr lang="en-US" sz="4000" baseline="30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US" sz="4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).</a:t>
              </a:r>
            </a:p>
          </p:txBody>
        </p:sp>
        <p:sp>
          <p:nvSpPr>
            <p:cNvPr id="43" name="Round Same Side Corner Rectangle 42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99" y="7277100"/>
            <a:ext cx="7391400" cy="2057400"/>
            <a:chOff x="1142999" y="7277100"/>
            <a:chExt cx="7391400" cy="2057400"/>
          </a:xfrm>
        </p:grpSpPr>
        <p:sp>
          <p:nvSpPr>
            <p:cNvPr id="45" name="Rounded Rectangle 44"/>
            <p:cNvSpPr/>
            <p:nvPr/>
          </p:nvSpPr>
          <p:spPr>
            <a:xfrm>
              <a:off x="1142999" y="72771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Niutơn (N).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>
              <a:off x="685799" y="77343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01199" y="7279640"/>
            <a:ext cx="7391400" cy="2057400"/>
            <a:chOff x="9601199" y="7279640"/>
            <a:chExt cx="7391400" cy="2057400"/>
          </a:xfrm>
        </p:grpSpPr>
        <p:sp>
          <p:nvSpPr>
            <p:cNvPr id="48" name="Rounded Rectangle 47"/>
            <p:cNvSpPr/>
            <p:nvPr/>
          </p:nvSpPr>
          <p:spPr>
            <a:xfrm>
              <a:off x="9601199" y="72796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Jun (J).</a:t>
              </a:r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9143999" y="77368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01199" y="7277100"/>
            <a:ext cx="7391400" cy="2057400"/>
            <a:chOff x="1143000" y="4686300"/>
            <a:chExt cx="73914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rgbClr val="ABDB7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Jun (J).</a:t>
              </a: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1143000" y="723900"/>
            <a:ext cx="15849600" cy="3429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10: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hệ SI, đơn vị đo động năng là gì?</a:t>
            </a:r>
          </a:p>
        </p:txBody>
      </p:sp>
    </p:spTree>
    <p:extLst>
      <p:ext uri="{BB962C8B-B14F-4D97-AF65-F5344CB8AC3E}">
        <p14:creationId xmlns:p14="http://schemas.microsoft.com/office/powerpoint/2010/main" val="34767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 rot="2674290">
            <a:off x="1078728" y="-36048"/>
            <a:ext cx="666081" cy="226138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0" y="0"/>
                </a:lnTo>
                <a:lnTo>
                  <a:pt x="666080" y="2261385"/>
                </a:lnTo>
                <a:lnTo>
                  <a:pt x="0" y="2261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8"/>
          <p:cNvSpPr txBox="1"/>
          <p:nvPr/>
        </p:nvSpPr>
        <p:spPr>
          <a:xfrm>
            <a:off x="-84314" y="1257300"/>
            <a:ext cx="17298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2000" y="3081815"/>
            <a:ext cx="15338878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Câu 2 (SGK – tr17).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Một quả bóng khối lượng 450 g được thả rơi từ điểm A có độ cao 1,6 m xuống nền đất cứng và bật trở lên đến điểm B có độ cao 1,2 m.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a) Tính cơ năng tại A và tại B của quả bóng.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b) Phần cơ năng bị tiêu hao đã chuyển hóa thành dạng năng lượng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19447444">
            <a:off x="563574" y="594909"/>
            <a:ext cx="626226" cy="212607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0" y="0"/>
                </a:lnTo>
                <a:lnTo>
                  <a:pt x="666080" y="2261386"/>
                </a:lnTo>
                <a:lnTo>
                  <a:pt x="0" y="2261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3" name="Oval Callout 42"/>
          <p:cNvSpPr/>
          <p:nvPr/>
        </p:nvSpPr>
        <p:spPr>
          <a:xfrm>
            <a:off x="7421748" y="1171187"/>
            <a:ext cx="2286000" cy="153162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8103" y="605708"/>
            <a:ext cx="2794641" cy="28949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4580A5-9BE1-DC75-9D4E-B97C5264A426}"/>
              </a:ext>
            </a:extLst>
          </p:cNvPr>
          <p:cNvSpPr txBox="1"/>
          <p:nvPr/>
        </p:nvSpPr>
        <p:spPr>
          <a:xfrm>
            <a:off x="850985" y="3649986"/>
            <a:ext cx="15466254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 bóng có khối lượng m = 450 g thì có trọng lượng P = 4,5 N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Cơ năng của quả bóng tại A: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4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W</a:t>
            </a:r>
            <a:r>
              <a:rPr lang="en-US" sz="4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W</a:t>
            </a:r>
            <a:r>
              <a:rPr lang="en-US" sz="4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 + Ph = 4,5.1,6 = 7,2 J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 năng của quả bóng tại B: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4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W</a:t>
            </a:r>
            <a:r>
              <a:rPr lang="en-US" sz="4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W</a:t>
            </a:r>
            <a:r>
              <a:rPr lang="en-US" sz="4000" baseline="-25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 + Ph = 4,5.1,2 = 5,4 J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Phần cơ năng của quả bóng bị tiêu hao đã chuyển hóa thành nhiệt làm nóng quả bóng và môi trường xung quanh.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85656" y="1099597"/>
            <a:ext cx="1615818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 (SGK – tr17). 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tích sự chuyển hóa năng lượng trong chuyển động của người trượt ván và quả bóng rổ trong hình dưới đây.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7A47E1-DA36-AC94-E441-FB78DC97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95549"/>
            <a:ext cx="14187048" cy="56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965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Oval Callout 33"/>
          <p:cNvSpPr/>
          <p:nvPr/>
        </p:nvSpPr>
        <p:spPr>
          <a:xfrm>
            <a:off x="7772400" y="93647"/>
            <a:ext cx="2175691" cy="145771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5705" y="1216163"/>
            <a:ext cx="14859000" cy="8879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 Đối với người trượt ván: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Tại A, người đó có thế năng, không có động năng.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Từ A đến B, thế năng của người đó chuyển hoá dần thành động năng.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Tại B, động năng của người đó có giá trị lớn nhất.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Từ B đến C, động năng của người đó chuyển hoá dần thành thế năng.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 Đối với quả bóng được ném vào rổ: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Tại A, quả bóng vừa được cấp động năng, vừa có thế năng so với mặt đất.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Từ A đến B, động năng của quả bóng chuyển hoá dần thành thế năng.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Tại B, quả bóng có thế năng lớn nhất.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Từ B đến C, thế năng của quả bóng chuyển hoá dần thành động năng.</a:t>
            </a:r>
          </a:p>
        </p:txBody>
      </p:sp>
    </p:spTree>
    <p:extLst>
      <p:ext uri="{BB962C8B-B14F-4D97-AF65-F5344CB8AC3E}">
        <p14:creationId xmlns:p14="http://schemas.microsoft.com/office/powerpoint/2010/main" val="41498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5800" y="1922558"/>
            <a:ext cx="7668082" cy="723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 (SGK – tr17).</a:t>
            </a:r>
            <a:r>
              <a:rPr lang="en-US" sz="45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Tính công suất của một thác nước. Biết rằng thác nước có độ cao 40 m và cứ mỗi phút có 30 m</a:t>
            </a:r>
            <a:r>
              <a:rPr lang="en-US" sz="4500" baseline="30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5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nước đổ xuống. Khối lượng riêng của nước là 1000 kg/m</a:t>
            </a:r>
            <a:r>
              <a:rPr lang="en-US" sz="4500" baseline="30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5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Khám phá 5 thác nước đẹp và lớn nhất Việt Nam - Báo Hà Giang điện tử">
            <a:extLst>
              <a:ext uri="{FF2B5EF4-FFF2-40B4-BE49-F238E27FC236}">
                <a16:creationId xmlns:a16="http://schemas.microsoft.com/office/drawing/2014/main" id="{6BE35796-62BD-ADDA-E26E-62DCBDAB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27" y="2109374"/>
            <a:ext cx="7654628" cy="63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837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Oval Callout 33"/>
          <p:cNvSpPr/>
          <p:nvPr/>
        </p:nvSpPr>
        <p:spPr>
          <a:xfrm>
            <a:off x="7543800" y="1181100"/>
            <a:ext cx="2175691" cy="145771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47830" y="3201884"/>
                <a:ext cx="14184752" cy="6462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Khối lượng của phần nước đổ xuống trong mỗi phút: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m = DV = 1000.30 = 30 000 (kg)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Phần nước có khối lượng m = 30 000 kg thì có trọng lượng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P = 300 000 N.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Công suất của thác nước: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Fs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Ph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300 000.40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=200 000 </m:t>
                      </m:r>
                      <m:r>
                        <m:rPr>
                          <m:sty m:val="p"/>
                        </m:rPr>
                        <a:rPr lang="en-US" sz="4000" i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n-US" sz="4000" i="0">
                          <a:latin typeface="Cambria Math" panose="02040503050406030204" pitchFamily="18" charset="0"/>
                        </a:rPr>
                        <m:t>kW</m:t>
                      </m:r>
                    </m:oMath>
                  </m:oMathPara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30" y="3201884"/>
                <a:ext cx="14184752" cy="6462538"/>
              </a:xfrm>
              <a:prstGeom prst="rect">
                <a:avLst/>
              </a:prstGeom>
              <a:blipFill>
                <a:blip r:embed="rId2"/>
                <a:stretch>
                  <a:fillRect l="-1375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13"/>
          <p:cNvSpPr/>
          <p:nvPr/>
        </p:nvSpPr>
        <p:spPr>
          <a:xfrm rot="20513305">
            <a:off x="779644" y="832122"/>
            <a:ext cx="1158208" cy="2333386"/>
          </a:xfrm>
          <a:custGeom>
            <a:avLst/>
            <a:gdLst/>
            <a:ahLst/>
            <a:cxnLst/>
            <a:rect l="l" t="t" r="r" b="b"/>
            <a:pathLst>
              <a:path w="991215" h="1996953">
                <a:moveTo>
                  <a:pt x="0" y="0"/>
                </a:moveTo>
                <a:lnTo>
                  <a:pt x="991214" y="0"/>
                </a:lnTo>
                <a:lnTo>
                  <a:pt x="991214" y="1996952"/>
                </a:lnTo>
                <a:lnTo>
                  <a:pt x="0" y="19969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87386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1943666" y="1544679"/>
            <a:ext cx="1236315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en-US" sz="6600" b="1" spc="147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5" name="Freeform 35"/>
          <p:cNvSpPr/>
          <p:nvPr/>
        </p:nvSpPr>
        <p:spPr>
          <a:xfrm rot="-2012905">
            <a:off x="15297158" y="7815182"/>
            <a:ext cx="666081" cy="226138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1" y="0"/>
                </a:lnTo>
                <a:lnTo>
                  <a:pt x="666081" y="2261385"/>
                </a:lnTo>
                <a:lnTo>
                  <a:pt x="0" y="2261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6852690">
            <a:off x="-40079" y="1134648"/>
            <a:ext cx="2532131" cy="653750"/>
          </a:xfrm>
          <a:custGeom>
            <a:avLst/>
            <a:gdLst/>
            <a:ahLst/>
            <a:cxnLst/>
            <a:rect l="l" t="t" r="r" b="b"/>
            <a:pathLst>
              <a:path w="2532131" h="653750">
                <a:moveTo>
                  <a:pt x="0" y="0"/>
                </a:moveTo>
                <a:lnTo>
                  <a:pt x="2532131" y="0"/>
                </a:lnTo>
                <a:lnTo>
                  <a:pt x="2532131" y="653750"/>
                </a:lnTo>
                <a:lnTo>
                  <a:pt x="0" y="653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8"/>
          <p:cNvGrpSpPr/>
          <p:nvPr/>
        </p:nvGrpSpPr>
        <p:grpSpPr>
          <a:xfrm>
            <a:off x="1513896" y="4532337"/>
            <a:ext cx="6039313" cy="3821238"/>
            <a:chOff x="1513896" y="4532337"/>
            <a:chExt cx="6039313" cy="3821238"/>
          </a:xfrm>
        </p:grpSpPr>
        <p:sp>
          <p:nvSpPr>
            <p:cNvPr id="34" name="Freeform 34"/>
            <p:cNvSpPr/>
            <p:nvPr/>
          </p:nvSpPr>
          <p:spPr>
            <a:xfrm>
              <a:off x="1513896" y="4532337"/>
              <a:ext cx="6039313" cy="3821238"/>
            </a:xfrm>
            <a:custGeom>
              <a:avLst/>
              <a:gdLst/>
              <a:ahLst/>
              <a:cxnLst/>
              <a:rect l="l" t="t" r="r" b="b"/>
              <a:pathLst>
                <a:path w="2949947" h="1866512">
                  <a:moveTo>
                    <a:pt x="0" y="0"/>
                  </a:moveTo>
                  <a:lnTo>
                    <a:pt x="2949948" y="0"/>
                  </a:lnTo>
                  <a:lnTo>
                    <a:pt x="2949948" y="1866512"/>
                  </a:lnTo>
                  <a:lnTo>
                    <a:pt x="0" y="1866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37"/>
            <p:cNvSpPr txBox="1"/>
            <p:nvPr/>
          </p:nvSpPr>
          <p:spPr>
            <a:xfrm>
              <a:off x="2111028" y="5130921"/>
              <a:ext cx="5088455" cy="301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Xem lại kiến thức nội dung Ôn tập chủ đề 1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309410" y="4521498"/>
            <a:ext cx="6039313" cy="3821238"/>
            <a:chOff x="1513896" y="4532337"/>
            <a:chExt cx="6039313" cy="3821238"/>
          </a:xfrm>
        </p:grpSpPr>
        <p:sp>
          <p:nvSpPr>
            <p:cNvPr id="41" name="Freeform 34"/>
            <p:cNvSpPr/>
            <p:nvPr/>
          </p:nvSpPr>
          <p:spPr>
            <a:xfrm>
              <a:off x="1513896" y="4532337"/>
              <a:ext cx="6039313" cy="3821238"/>
            </a:xfrm>
            <a:custGeom>
              <a:avLst/>
              <a:gdLst/>
              <a:ahLst/>
              <a:cxnLst/>
              <a:rect l="l" t="t" r="r" b="b"/>
              <a:pathLst>
                <a:path w="2949947" h="1866512">
                  <a:moveTo>
                    <a:pt x="0" y="0"/>
                  </a:moveTo>
                  <a:lnTo>
                    <a:pt x="2949948" y="0"/>
                  </a:lnTo>
                  <a:lnTo>
                    <a:pt x="2949948" y="1866512"/>
                  </a:lnTo>
                  <a:lnTo>
                    <a:pt x="0" y="1866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TextBox 41"/>
            <p:cNvSpPr txBox="1"/>
            <p:nvPr/>
          </p:nvSpPr>
          <p:spPr>
            <a:xfrm>
              <a:off x="2180489" y="5108523"/>
              <a:ext cx="5088455" cy="301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4400" b="1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 4: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xạ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ánh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 rot="20508450" flipH="1">
            <a:off x="517014" y="250918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4"/>
          <p:cNvGrpSpPr/>
          <p:nvPr/>
        </p:nvGrpSpPr>
        <p:grpSpPr>
          <a:xfrm>
            <a:off x="14460300" y="709904"/>
            <a:ext cx="3666839" cy="947966"/>
            <a:chOff x="14460300" y="709904"/>
            <a:chExt cx="3666839" cy="947966"/>
          </a:xfrm>
        </p:grpSpPr>
        <p:grpSp>
          <p:nvGrpSpPr>
            <p:cNvPr id="27" name="Group 27"/>
            <p:cNvGrpSpPr/>
            <p:nvPr/>
          </p:nvGrpSpPr>
          <p:grpSpPr>
            <a:xfrm>
              <a:off x="14460300" y="709904"/>
              <a:ext cx="3666839" cy="947966"/>
              <a:chOff x="0" y="0"/>
              <a:chExt cx="3623463" cy="93675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23463" cy="936752"/>
              </a:xfrm>
              <a:custGeom>
                <a:avLst/>
                <a:gdLst/>
                <a:ahLst/>
                <a:cxnLst/>
                <a:rect l="l" t="t" r="r" b="b"/>
                <a:pathLst>
                  <a:path w="3623463" h="936752">
                    <a:moveTo>
                      <a:pt x="3420263" y="0"/>
                    </a:moveTo>
                    <a:lnTo>
                      <a:pt x="2699398" y="0"/>
                    </a:lnTo>
                    <a:lnTo>
                      <a:pt x="12700" y="0"/>
                    </a:lnTo>
                    <a:cubicBezTo>
                      <a:pt x="5690" y="0"/>
                      <a:pt x="0" y="5690"/>
                      <a:pt x="0" y="12700"/>
                    </a:cubicBezTo>
                    <a:lnTo>
                      <a:pt x="0" y="924052"/>
                    </a:lnTo>
                    <a:cubicBezTo>
                      <a:pt x="0" y="931075"/>
                      <a:pt x="5690" y="936752"/>
                      <a:pt x="12700" y="936752"/>
                    </a:cubicBezTo>
                    <a:lnTo>
                      <a:pt x="2699398" y="936752"/>
                    </a:lnTo>
                    <a:lnTo>
                      <a:pt x="3420263" y="936752"/>
                    </a:lnTo>
                    <a:cubicBezTo>
                      <a:pt x="3532302" y="936752"/>
                      <a:pt x="3623463" y="845591"/>
                      <a:pt x="3623463" y="733552"/>
                    </a:cubicBezTo>
                    <a:lnTo>
                      <a:pt x="3623463" y="203200"/>
                    </a:lnTo>
                    <a:cubicBezTo>
                      <a:pt x="3623463" y="91148"/>
                      <a:pt x="3532302" y="0"/>
                      <a:pt x="3420263" y="0"/>
                    </a:cubicBezTo>
                    <a:close/>
                  </a:path>
                </a:pathLst>
              </a:custGeom>
              <a:solidFill>
                <a:srgbClr val="231F20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25400" y="25400"/>
                <a:ext cx="2661298" cy="885952"/>
              </a:xfrm>
              <a:custGeom>
                <a:avLst/>
                <a:gdLst/>
                <a:ahLst/>
                <a:cxnLst/>
                <a:rect l="l" t="t" r="r" b="b"/>
                <a:pathLst>
                  <a:path w="2661298" h="885952">
                    <a:moveTo>
                      <a:pt x="0" y="0"/>
                    </a:moveTo>
                    <a:lnTo>
                      <a:pt x="2661298" y="0"/>
                    </a:lnTo>
                    <a:lnTo>
                      <a:pt x="2661298" y="885952"/>
                    </a:lnTo>
                    <a:lnTo>
                      <a:pt x="0" y="88595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2712098" y="25400"/>
                <a:ext cx="885965" cy="885952"/>
              </a:xfrm>
              <a:custGeom>
                <a:avLst/>
                <a:gdLst/>
                <a:ahLst/>
                <a:cxnLst/>
                <a:rect l="l" t="t" r="r" b="b"/>
                <a:pathLst>
                  <a:path w="885965" h="885952">
                    <a:moveTo>
                      <a:pt x="708165" y="0"/>
                    </a:moveTo>
                    <a:lnTo>
                      <a:pt x="0" y="0"/>
                    </a:lnTo>
                    <a:lnTo>
                      <a:pt x="0" y="885952"/>
                    </a:lnTo>
                    <a:lnTo>
                      <a:pt x="708165" y="885952"/>
                    </a:lnTo>
                    <a:cubicBezTo>
                      <a:pt x="806209" y="885952"/>
                      <a:pt x="885965" y="806196"/>
                      <a:pt x="885965" y="708152"/>
                    </a:cubicBezTo>
                    <a:lnTo>
                      <a:pt x="885965" y="177800"/>
                    </a:lnTo>
                    <a:cubicBezTo>
                      <a:pt x="885965" y="79756"/>
                      <a:pt x="806209" y="0"/>
                      <a:pt x="708165" y="0"/>
                    </a:cubicBezTo>
                    <a:close/>
                  </a:path>
                </a:pathLst>
              </a:custGeom>
              <a:solidFill>
                <a:srgbClr val="FFF89B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0" y="0"/>
                <a:ext cx="3623463" cy="936752"/>
              </a:xfrm>
              <a:custGeom>
                <a:avLst/>
                <a:gdLst/>
                <a:ahLst/>
                <a:cxnLst/>
                <a:rect l="l" t="t" r="r" b="b"/>
                <a:pathLst>
                  <a:path w="3623463" h="936752">
                    <a:moveTo>
                      <a:pt x="3420263" y="0"/>
                    </a:moveTo>
                    <a:lnTo>
                      <a:pt x="2699398" y="0"/>
                    </a:lnTo>
                    <a:lnTo>
                      <a:pt x="12700" y="0"/>
                    </a:lnTo>
                    <a:cubicBezTo>
                      <a:pt x="5690" y="0"/>
                      <a:pt x="0" y="5690"/>
                      <a:pt x="0" y="12700"/>
                    </a:cubicBezTo>
                    <a:lnTo>
                      <a:pt x="0" y="924052"/>
                    </a:lnTo>
                    <a:cubicBezTo>
                      <a:pt x="0" y="931075"/>
                      <a:pt x="5690" y="936752"/>
                      <a:pt x="12700" y="936752"/>
                    </a:cubicBezTo>
                    <a:lnTo>
                      <a:pt x="2699398" y="936752"/>
                    </a:lnTo>
                    <a:lnTo>
                      <a:pt x="3420263" y="936752"/>
                    </a:lnTo>
                    <a:cubicBezTo>
                      <a:pt x="3532302" y="936752"/>
                      <a:pt x="3623463" y="845591"/>
                      <a:pt x="3623463" y="733552"/>
                    </a:cubicBezTo>
                    <a:lnTo>
                      <a:pt x="3623463" y="203200"/>
                    </a:lnTo>
                    <a:cubicBezTo>
                      <a:pt x="3623463" y="91148"/>
                      <a:pt x="3532302" y="0"/>
                      <a:pt x="3420263" y="0"/>
                    </a:cubicBezTo>
                    <a:close/>
                    <a:moveTo>
                      <a:pt x="25400" y="25400"/>
                    </a:moveTo>
                    <a:lnTo>
                      <a:pt x="2686698" y="25400"/>
                    </a:lnTo>
                    <a:lnTo>
                      <a:pt x="2686698" y="911352"/>
                    </a:lnTo>
                    <a:lnTo>
                      <a:pt x="25400" y="911352"/>
                    </a:lnTo>
                    <a:lnTo>
                      <a:pt x="25400" y="25400"/>
                    </a:lnTo>
                    <a:close/>
                    <a:moveTo>
                      <a:pt x="3598063" y="733552"/>
                    </a:moveTo>
                    <a:cubicBezTo>
                      <a:pt x="3598063" y="831596"/>
                      <a:pt x="3518307" y="911352"/>
                      <a:pt x="3420263" y="911352"/>
                    </a:cubicBezTo>
                    <a:lnTo>
                      <a:pt x="2712098" y="911352"/>
                    </a:lnTo>
                    <a:lnTo>
                      <a:pt x="2712098" y="25400"/>
                    </a:lnTo>
                    <a:lnTo>
                      <a:pt x="3420263" y="25400"/>
                    </a:lnTo>
                    <a:cubicBezTo>
                      <a:pt x="3518307" y="25400"/>
                      <a:pt x="3598063" y="105156"/>
                      <a:pt x="3598063" y="203200"/>
                    </a:cubicBezTo>
                    <a:lnTo>
                      <a:pt x="3598063" y="733552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</p:sp>
        </p:grpSp>
        <p:sp>
          <p:nvSpPr>
            <p:cNvPr id="44" name="TextBox 43"/>
            <p:cNvSpPr txBox="1"/>
            <p:nvPr/>
          </p:nvSpPr>
          <p:spPr>
            <a:xfrm>
              <a:off x="14607290" y="840378"/>
              <a:ext cx="2632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275080" y="1692637"/>
            <a:ext cx="1485168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Công cơ học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gọi tắt là 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là số đo phần năng lượng được truyền từ vật này qua vật khác trong tương tác giữa các vật.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75080" y="3899052"/>
            <a:ext cx="1021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466005" y="5448981"/>
            <a:ext cx="4779484" cy="4641384"/>
            <a:chOff x="990600" y="5492968"/>
            <a:chExt cx="4779484" cy="464138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5492968"/>
              <a:ext cx="4779484" cy="3242672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341991" y="8828289"/>
              <a:ext cx="4076701" cy="1306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Nhân viên y tế đẩy xe cáng</a:t>
              </a:r>
              <a:endParaRPr lang="en-US" sz="3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034765" y="5086970"/>
            <a:ext cx="4566425" cy="5072706"/>
            <a:chOff x="6405939" y="5197577"/>
            <a:chExt cx="4566425" cy="507270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0" y="5197577"/>
              <a:ext cx="2747904" cy="3512359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6405939" y="8897600"/>
              <a:ext cx="4566425" cy="1372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xô</a:t>
              </a:r>
              <a:r>
                <a:rPr lang="en-US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giếng</a:t>
              </a:r>
              <a:r>
                <a:rPr lang="en-US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endParaRPr lang="en-US" sz="3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642325" y="5221418"/>
            <a:ext cx="3428167" cy="4301939"/>
            <a:chOff x="12394890" y="5352580"/>
            <a:chExt cx="3428167" cy="4301939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94890" y="5352580"/>
              <a:ext cx="3428167" cy="3383060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12608915" y="8922011"/>
              <a:ext cx="3000116" cy="732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3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vali</a:t>
              </a:r>
              <a:endParaRPr lang="en-US" sz="3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61557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363921" y="527652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>
            <a:off x="828737" y="2237854"/>
            <a:ext cx="14900499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454583" cy="1501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1358923">
            <a:off x="12722601" y="695718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1729736">
            <a:off x="14147400" y="811567"/>
            <a:ext cx="470779" cy="4388615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rot="-897102">
            <a:off x="15279507" y="809281"/>
            <a:ext cx="493296" cy="4598517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2995891" y="4026034"/>
            <a:ext cx="11097125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spc="204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1</a:t>
            </a:r>
            <a:endParaRPr lang="en-US" sz="9600" b="1" spc="20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2580727" y="4401080"/>
            <a:ext cx="119680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KIẾN THỨC</a:t>
            </a:r>
          </a:p>
        </p:txBody>
      </p:sp>
      <p:sp>
        <p:nvSpPr>
          <p:cNvPr id="36" name="Freeform 36"/>
          <p:cNvSpPr/>
          <p:nvPr/>
        </p:nvSpPr>
        <p:spPr>
          <a:xfrm rot="-1729736">
            <a:off x="1607796" y="5901808"/>
            <a:ext cx="414417" cy="3863212"/>
          </a:xfrm>
          <a:custGeom>
            <a:avLst/>
            <a:gdLst/>
            <a:ahLst/>
            <a:cxnLst/>
            <a:rect l="l" t="t" r="r" b="b"/>
            <a:pathLst>
              <a:path w="414417" h="3863212">
                <a:moveTo>
                  <a:pt x="0" y="0"/>
                </a:moveTo>
                <a:lnTo>
                  <a:pt x="414417" y="0"/>
                </a:lnTo>
                <a:lnTo>
                  <a:pt x="414417" y="3863212"/>
                </a:lnTo>
                <a:lnTo>
                  <a:pt x="0" y="386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713" y="1135716"/>
            <a:ext cx="2504190" cy="25041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270843" y="7598431"/>
            <a:ext cx="4968671" cy="2688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2229012">
            <a:off x="14647212" y="6375875"/>
            <a:ext cx="386546" cy="3603395"/>
          </a:xfrm>
          <a:custGeom>
            <a:avLst/>
            <a:gdLst/>
            <a:ahLst/>
            <a:cxnLst/>
            <a:rect l="l" t="t" r="r" b="b"/>
            <a:pathLst>
              <a:path w="425961" h="3970826">
                <a:moveTo>
                  <a:pt x="0" y="0"/>
                </a:moveTo>
                <a:lnTo>
                  <a:pt x="425961" y="0"/>
                </a:lnTo>
                <a:lnTo>
                  <a:pt x="425961" y="3970826"/>
                </a:lnTo>
                <a:lnTo>
                  <a:pt x="0" y="3970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7017253" y="6504891"/>
            <a:ext cx="2568885" cy="885274"/>
          </a:xfrm>
          <a:custGeom>
            <a:avLst/>
            <a:gdLst/>
            <a:ahLst/>
            <a:cxnLst/>
            <a:rect l="l" t="t" r="r" b="b"/>
            <a:pathLst>
              <a:path w="2568885" h="885274">
                <a:moveTo>
                  <a:pt x="0" y="0"/>
                </a:moveTo>
                <a:lnTo>
                  <a:pt x="2568884" y="0"/>
                </a:lnTo>
                <a:lnTo>
                  <a:pt x="2568884" y="885274"/>
                </a:lnTo>
                <a:lnTo>
                  <a:pt x="0" y="885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46"/>
          <p:cNvGrpSpPr/>
          <p:nvPr/>
        </p:nvGrpSpPr>
        <p:grpSpPr>
          <a:xfrm>
            <a:off x="828104" y="1632166"/>
            <a:ext cx="5869381" cy="5923229"/>
            <a:chOff x="828104" y="1632166"/>
            <a:chExt cx="5869381" cy="5923229"/>
          </a:xfrm>
        </p:grpSpPr>
        <p:sp>
          <p:nvSpPr>
            <p:cNvPr id="32" name="Freeform 32"/>
            <p:cNvSpPr/>
            <p:nvPr/>
          </p:nvSpPr>
          <p:spPr>
            <a:xfrm>
              <a:off x="828104" y="1632166"/>
              <a:ext cx="5869381" cy="5923229"/>
            </a:xfrm>
            <a:custGeom>
              <a:avLst/>
              <a:gdLst/>
              <a:ahLst/>
              <a:cxnLst/>
              <a:rect l="l" t="t" r="r" b="b"/>
              <a:pathLst>
                <a:path w="4060460" h="4097712">
                  <a:moveTo>
                    <a:pt x="0" y="0"/>
                  </a:moveTo>
                  <a:lnTo>
                    <a:pt x="4060460" y="0"/>
                  </a:lnTo>
                  <a:lnTo>
                    <a:pt x="4060460" y="4097712"/>
                  </a:lnTo>
                  <a:lnTo>
                    <a:pt x="0" y="4097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45"/>
            <p:cNvSpPr txBox="1"/>
            <p:nvPr/>
          </p:nvSpPr>
          <p:spPr>
            <a:xfrm rot="21192073">
              <a:off x="1676400" y="3238500"/>
              <a:ext cx="4819673" cy="199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4400" b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4 - 6 </a:t>
              </a:r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HS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712214" y="3306615"/>
            <a:ext cx="84868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hiết kế sơ đồ tư duy khái quát những kiến thức đã học.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7654" y="480910"/>
            <a:ext cx="2819400" cy="1866512"/>
            <a:chOff x="1371600" y="647700"/>
            <a:chExt cx="3276600" cy="1866512"/>
          </a:xfrm>
        </p:grpSpPr>
        <p:sp>
          <p:nvSpPr>
            <p:cNvPr id="2" name="Freeform 34"/>
            <p:cNvSpPr/>
            <p:nvPr/>
          </p:nvSpPr>
          <p:spPr>
            <a:xfrm>
              <a:off x="1371600" y="647700"/>
              <a:ext cx="3276600" cy="1866512"/>
            </a:xfrm>
            <a:custGeom>
              <a:avLst/>
              <a:gdLst/>
              <a:ahLst/>
              <a:cxnLst/>
              <a:rect l="l" t="t" r="r" b="b"/>
              <a:pathLst>
                <a:path w="2949947" h="1866512">
                  <a:moveTo>
                    <a:pt x="0" y="0"/>
                  </a:moveTo>
                  <a:lnTo>
                    <a:pt x="2949948" y="0"/>
                  </a:lnTo>
                  <a:lnTo>
                    <a:pt x="2949948" y="1866512"/>
                  </a:lnTo>
                  <a:lnTo>
                    <a:pt x="0" y="1866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TextBox 2"/>
            <p:cNvSpPr txBox="1"/>
            <p:nvPr/>
          </p:nvSpPr>
          <p:spPr>
            <a:xfrm>
              <a:off x="1524000" y="1333500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8554" y="3544032"/>
            <a:ext cx="3657600" cy="3429000"/>
            <a:chOff x="952500" y="4305300"/>
            <a:chExt cx="3657600" cy="3429000"/>
          </a:xfrm>
        </p:grpSpPr>
        <p:sp>
          <p:nvSpPr>
            <p:cNvPr id="5" name="Oval 4"/>
            <p:cNvSpPr/>
            <p:nvPr/>
          </p:nvSpPr>
          <p:spPr>
            <a:xfrm>
              <a:off x="1066800" y="4305300"/>
              <a:ext cx="3429000" cy="3429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2500" y="5665857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336626" y="452336"/>
                <a:ext cx="4876800" cy="230185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0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(J) 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626" y="452336"/>
                <a:ext cx="4876800" cy="230185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336626" y="3940947"/>
                <a:ext cx="4876800" cy="192728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Thế năng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𝑾</m:t>
                        </m:r>
                      </m:e>
                      <m:sub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(J)</a:t>
                </a:r>
                <a:endPara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626" y="3940947"/>
                <a:ext cx="4876800" cy="192728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5486400" y="7312440"/>
                <a:ext cx="4495800" cy="164106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312440"/>
                <a:ext cx="4495800" cy="164106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9">
                <a:extLst>
                  <a:ext uri="{FF2B5EF4-FFF2-40B4-BE49-F238E27FC236}">
                    <a16:creationId xmlns:a16="http://schemas.microsoft.com/office/drawing/2014/main" id="{4A95DFEB-0CAA-36B9-BE2A-FF82597B597B}"/>
                  </a:ext>
                </a:extLst>
              </p:cNvPr>
              <p:cNvSpPr/>
              <p:nvPr/>
            </p:nvSpPr>
            <p:spPr>
              <a:xfrm>
                <a:off x="12256794" y="7312440"/>
                <a:ext cx="5638800" cy="164106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 suất: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b="1" dirty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𝒫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  <m:r>
                      <a:rPr lang="en-US" sz="40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𝐖</m:t>
                    </m:r>
                    <m:r>
                      <a:rPr lang="en-US" sz="40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ounded Rectangle 9">
                <a:extLst>
                  <a:ext uri="{FF2B5EF4-FFF2-40B4-BE49-F238E27FC236}">
                    <a16:creationId xmlns:a16="http://schemas.microsoft.com/office/drawing/2014/main" id="{4A95DFEB-0CAA-36B9-BE2A-FF82597B5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794" y="7312440"/>
                <a:ext cx="5638800" cy="164106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7">
                <a:extLst>
                  <a:ext uri="{FF2B5EF4-FFF2-40B4-BE49-F238E27FC236}">
                    <a16:creationId xmlns:a16="http://schemas.microsoft.com/office/drawing/2014/main" id="{3399ED74-2C62-2329-191A-17729EFBACE1}"/>
                  </a:ext>
                </a:extLst>
              </p:cNvPr>
              <p:cNvSpPr/>
              <p:nvPr/>
            </p:nvSpPr>
            <p:spPr>
              <a:xfrm>
                <a:off x="13018794" y="1768067"/>
                <a:ext cx="4876800" cy="202939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Cơ năng:</a:t>
                </a:r>
                <a:r>
                  <a:rPr lang="en-US" sz="4000" b="1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𝑾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đ</m:t>
                            </m:r>
                          </m:sub>
                        </m:s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𝑾</m:t>
                        </m:r>
                      </m:e>
                      <m:sub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sub>
                    </m:sSub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𝑱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ounded Rectangle 7">
                <a:extLst>
                  <a:ext uri="{FF2B5EF4-FFF2-40B4-BE49-F238E27FC236}">
                    <a16:creationId xmlns:a16="http://schemas.microsoft.com/office/drawing/2014/main" id="{3399ED74-2C62-2329-191A-17729EFBA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794" y="1768067"/>
                <a:ext cx="4876800" cy="202939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e 39">
            <a:extLst>
              <a:ext uri="{FF2B5EF4-FFF2-40B4-BE49-F238E27FC236}">
                <a16:creationId xmlns:a16="http://schemas.microsoft.com/office/drawing/2014/main" id="{1C5C05E4-7286-A0BE-25A8-89BA64B0BC51}"/>
              </a:ext>
            </a:extLst>
          </p:cNvPr>
          <p:cNvSpPr/>
          <p:nvPr/>
        </p:nvSpPr>
        <p:spPr>
          <a:xfrm>
            <a:off x="3742231" y="2895600"/>
            <a:ext cx="1764546" cy="5105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74832940-72E7-67B3-20C1-E13CE3D16855}"/>
              </a:ext>
            </a:extLst>
          </p:cNvPr>
          <p:cNvSpPr/>
          <p:nvPr/>
        </p:nvSpPr>
        <p:spPr>
          <a:xfrm>
            <a:off x="5269207" y="1028700"/>
            <a:ext cx="1119911" cy="37338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79CF4F98-44B7-C07F-BC60-0BD0E0E3992A}"/>
              </a:ext>
            </a:extLst>
          </p:cNvPr>
          <p:cNvSpPr/>
          <p:nvPr/>
        </p:nvSpPr>
        <p:spPr>
          <a:xfrm>
            <a:off x="11213426" y="1280371"/>
            <a:ext cx="1805368" cy="348212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4BDF157-7547-2FD7-2513-7A027C2119FA}"/>
              </a:ext>
            </a:extLst>
          </p:cNvPr>
          <p:cNvCxnSpPr>
            <a:stCxn id="10" idx="3"/>
            <a:endCxn id="18" idx="1"/>
          </p:cNvCxnSpPr>
          <p:nvPr/>
        </p:nvCxnSpPr>
        <p:spPr>
          <a:xfrm>
            <a:off x="9982200" y="8132970"/>
            <a:ext cx="2274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35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800100"/>
            <a:ext cx="13393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 ĐÁNH GIÁ SẢN PHẨM CỦA HỌC SINH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71168">
            <a:off x="-41497" y="404519"/>
            <a:ext cx="1678715" cy="196009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95B57B-831D-5981-A2B4-0DD08B69A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45392"/>
              </p:ext>
            </p:extLst>
          </p:nvPr>
        </p:nvGraphicFramePr>
        <p:xfrm>
          <a:off x="797860" y="2247900"/>
          <a:ext cx="16535400" cy="7679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024">
                  <a:extLst>
                    <a:ext uri="{9D8B030D-6E8A-4147-A177-3AD203B41FA5}">
                      <a16:colId xmlns:a16="http://schemas.microsoft.com/office/drawing/2014/main" val="1707815717"/>
                    </a:ext>
                  </a:extLst>
                </a:gridCol>
                <a:gridCol w="11508218">
                  <a:extLst>
                    <a:ext uri="{9D8B030D-6E8A-4147-A177-3AD203B41FA5}">
                      <a16:colId xmlns:a16="http://schemas.microsoft.com/office/drawing/2014/main" val="1462364908"/>
                    </a:ext>
                  </a:extLst>
                </a:gridCol>
                <a:gridCol w="1576468">
                  <a:extLst>
                    <a:ext uri="{9D8B030D-6E8A-4147-A177-3AD203B41FA5}">
                      <a16:colId xmlns:a16="http://schemas.microsoft.com/office/drawing/2014/main" val="3149184873"/>
                    </a:ext>
                  </a:extLst>
                </a:gridCol>
                <a:gridCol w="2082690">
                  <a:extLst>
                    <a:ext uri="{9D8B030D-6E8A-4147-A177-3AD203B41FA5}">
                      <a16:colId xmlns:a16="http://schemas.microsoft.com/office/drawing/2014/main" val="1185942451"/>
                    </a:ext>
                  </a:extLst>
                </a:gridCol>
              </a:tblGrid>
              <a:tr h="759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 chí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extLst>
                  <a:ext uri="{0D108BD9-81ED-4DB2-BD59-A6C34878D82A}">
                    <a16:rowId xmlns:a16="http://schemas.microsoft.com/office/drawing/2014/main" val="2777969004"/>
                  </a:ext>
                </a:extLst>
              </a:tr>
              <a:tr h="759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Sơ đồ tư duy rõ ràng, đúng yêu cầu (1,5 điểm)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extLst>
                  <a:ext uri="{0D108BD9-81ED-4DB2-BD59-A6C34878D82A}">
                    <a16:rowId xmlns:a16="http://schemas.microsoft.com/office/drawing/2014/main" val="3984492493"/>
                  </a:ext>
                </a:extLst>
              </a:tr>
              <a:tr h="759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 kế bắt mắt, đẹp, sáng tạo (1,5 điểm)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extLst>
                  <a:ext uri="{0D108BD9-81ED-4DB2-BD59-A6C34878D82A}">
                    <a16:rowId xmlns:a16="http://schemas.microsoft.com/office/drawing/2014/main" val="2797779579"/>
                  </a:ext>
                </a:extLst>
              </a:tr>
              <a:tr h="759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 bày được ý tưởng thiết kế sơ đồ tư duy (1,0 điểm)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extLst>
                  <a:ext uri="{0D108BD9-81ED-4DB2-BD59-A6C34878D82A}">
                    <a16:rowId xmlns:a16="http://schemas.microsoft.com/office/drawing/2014/main" val="3561983901"/>
                  </a:ext>
                </a:extLst>
              </a:tr>
              <a:tr h="759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 bày đủ kiến thức đã học trong chủ đề (2,0 điểm)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extLst>
                  <a:ext uri="{0D108BD9-81ED-4DB2-BD59-A6C34878D82A}">
                    <a16:rowId xmlns:a16="http://schemas.microsoft.com/office/drawing/2014/main" val="2850390165"/>
                  </a:ext>
                </a:extLst>
              </a:tr>
              <a:tr h="759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 đạt trôi chảy, to rõ (1,0 điểm)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extLst>
                  <a:ext uri="{0D108BD9-81ED-4DB2-BD59-A6C34878D82A}">
                    <a16:rowId xmlns:a16="http://schemas.microsoft.com/office/drawing/2014/main" val="3462380782"/>
                  </a:ext>
                </a:extLst>
              </a:tr>
              <a:tr h="759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 trình dễ hiểu, súc tích (1,0 điểm)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extLst>
                  <a:ext uri="{0D108BD9-81ED-4DB2-BD59-A6C34878D82A}">
                    <a16:rowId xmlns:a16="http://schemas.microsoft.com/office/drawing/2014/main" val="1329623671"/>
                  </a:ext>
                </a:extLst>
              </a:tr>
              <a:tr h="160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 tác với người nghe trong khi thuyết trình (1,0 điểm)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extLst>
                  <a:ext uri="{0D108BD9-81ED-4DB2-BD59-A6C34878D82A}">
                    <a16:rowId xmlns:a16="http://schemas.microsoft.com/office/drawing/2014/main" val="2891419894"/>
                  </a:ext>
                </a:extLst>
              </a:tr>
              <a:tr h="759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 hợp sử dụng ngôn ngữ cơ thể phù hợp (1,0 điểm)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035" marR="75035" marT="0" marB="0" anchor="ctr"/>
                </a:tc>
                <a:extLst>
                  <a:ext uri="{0D108BD9-81ED-4DB2-BD59-A6C34878D82A}">
                    <a16:rowId xmlns:a16="http://schemas.microsoft.com/office/drawing/2014/main" val="4266050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209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4F734-8D78-C41C-5A17-8FC1D2D2D825}"/>
              </a:ext>
            </a:extLst>
          </p:cNvPr>
          <p:cNvSpPr/>
          <p:nvPr/>
        </p:nvSpPr>
        <p:spPr>
          <a:xfrm>
            <a:off x="5638800" y="518503"/>
            <a:ext cx="70104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12991-AD28-392E-6C75-C668C6FBD39B}"/>
              </a:ext>
            </a:extLst>
          </p:cNvPr>
          <p:cNvSpPr txBox="1"/>
          <p:nvPr/>
        </p:nvSpPr>
        <p:spPr>
          <a:xfrm>
            <a:off x="647700" y="1943100"/>
            <a:ext cx="169926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1. </a:t>
            </a:r>
            <a:r>
              <a:rPr lang="fr-FR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máy bay có khối lượng tổng cộng 250 tấn, đang bay với tốc độ 900 km/h ở độ cao 10 km so với mực nước biển. Tính động năng, thế năng và cơ năng của máy bay.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56878A-4B3C-7EBB-988A-C9E4D463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71168">
            <a:off x="-41497" y="404519"/>
            <a:ext cx="1678715" cy="1960091"/>
          </a:xfrm>
          <a:prstGeom prst="rect">
            <a:avLst/>
          </a:prstGeom>
        </p:spPr>
      </p:pic>
      <p:pic>
        <p:nvPicPr>
          <p:cNvPr id="2050" name="Picture 2" descr="Mẫu máy bay điện chở khách lớn nhất thế giới">
            <a:extLst>
              <a:ext uri="{FF2B5EF4-FFF2-40B4-BE49-F238E27FC236}">
                <a16:creationId xmlns:a16="http://schemas.microsoft.com/office/drawing/2014/main" id="{447432D3-7F5E-E389-6C23-AB01062D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05" y="4925156"/>
            <a:ext cx="8237589" cy="49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868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1507</Words>
  <Application>Microsoft Office PowerPoint</Application>
  <PresentationFormat>Custom</PresentationFormat>
  <Paragraphs>244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Cambria Math</vt:lpstr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</dc:title>
  <dc:creator>User</dc:creator>
  <cp:lastModifiedBy>MyPC</cp:lastModifiedBy>
  <cp:revision>25</cp:revision>
  <dcterms:created xsi:type="dcterms:W3CDTF">2006-08-16T00:00:00Z</dcterms:created>
  <dcterms:modified xsi:type="dcterms:W3CDTF">2025-04-27T08:31:34Z</dcterms:modified>
  <dc:identifier>DAGFl5RIL1M</dc:identifier>
</cp:coreProperties>
</file>