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2"/>
  </p:notesMasterIdLst>
  <p:sldIdLst>
    <p:sldId id="361" r:id="rId2"/>
    <p:sldId id="335" r:id="rId3"/>
    <p:sldId id="341" r:id="rId4"/>
    <p:sldId id="368" r:id="rId5"/>
    <p:sldId id="347" r:id="rId6"/>
    <p:sldId id="307" r:id="rId7"/>
    <p:sldId id="311" r:id="rId8"/>
    <p:sldId id="340" r:id="rId9"/>
    <p:sldId id="362" r:id="rId10"/>
    <p:sldId id="327" r:id="rId11"/>
    <p:sldId id="365" r:id="rId12"/>
    <p:sldId id="364" r:id="rId13"/>
    <p:sldId id="359" r:id="rId14"/>
    <p:sldId id="367" r:id="rId15"/>
    <p:sldId id="269" r:id="rId16"/>
    <p:sldId id="366" r:id="rId17"/>
    <p:sldId id="284" r:id="rId18"/>
    <p:sldId id="286" r:id="rId19"/>
    <p:sldId id="332" r:id="rId20"/>
    <p:sldId id="357" r:id="rId21"/>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82" d="100"/>
          <a:sy n="82" d="100"/>
        </p:scale>
        <p:origin x="1598"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image" Target="../media/image3.wmf"/><Relationship Id="rId1" Type="http://schemas.openxmlformats.org/officeDocument/2006/relationships/slideLayout" Target="../slideLayouts/slideLayout7.xml"/><Relationship Id="rId6" Type="http://schemas.openxmlformats.org/officeDocument/2006/relationships/image" Target="../media/image15.wmf"/><Relationship Id="rId11" Type="http://schemas.openxmlformats.org/officeDocument/2006/relationships/image" Target="../media/image18.emf"/><Relationship Id="rId5" Type="http://schemas.openxmlformats.org/officeDocument/2006/relationships/oleObject" Target="../embeddings/oleObject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1.xml"/><Relationship Id="rId7" Type="http://schemas.openxmlformats.org/officeDocument/2006/relationships/image" Target="../media/image22.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wmf"/><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26.wmf"/><Relationship Id="rId7" Type="http://schemas.openxmlformats.org/officeDocument/2006/relationships/image" Target="../media/image28.wmf"/><Relationship Id="rId12"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29.wmf"/></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control" Target="../activeX/activeX1.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1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4"/>
          <p:cNvGrpSpPr>
            <a:grpSpLocks/>
          </p:cNvGrpSpPr>
          <p:nvPr/>
        </p:nvGrpSpPr>
        <p:grpSpPr bwMode="auto">
          <a:xfrm>
            <a:off x="60325" y="28575"/>
            <a:ext cx="9110663" cy="6829425"/>
            <a:chOff x="0" y="0"/>
            <a:chExt cx="12192000" cy="6858000"/>
          </a:xfrm>
        </p:grpSpPr>
        <p:pic>
          <p:nvPicPr>
            <p:cNvPr id="4103"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图片 3"/>
            <p:cNvPicPr>
              <a:picLocks noChangeAspect="1" noChangeArrowheads="1"/>
            </p:cNvPicPr>
            <p:nvPr/>
          </p:nvPicPr>
          <p:blipFill>
            <a:blip r:embed="rId2">
              <a:extLst>
                <a:ext uri="{28A0092B-C50C-407E-A947-70E740481C1C}">
                  <a14:useLocalDpi xmlns:a14="http://schemas.microsoft.com/office/drawing/2010/main" val="0"/>
                </a:ext>
              </a:extLst>
            </a:blip>
            <a:srcRect t="57895"/>
            <a:stretch>
              <a:fillRect/>
            </a:stretch>
          </p:blipFill>
          <p:spPr bwMode="auto">
            <a:xfrm>
              <a:off x="0" y="4826000"/>
              <a:ext cx="1219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 name="Straight Connector 4">
            <a:extLst>
              <a:ext uri="{FF2B5EF4-FFF2-40B4-BE49-F238E27FC236}">
                <a16:creationId xmlns:a16="http://schemas.microsoft.com/office/drawing/2014/main" id="{8528F4B5-D113-4CBF-94BD-8DD30A68229A}"/>
              </a:ext>
            </a:extLst>
          </p:cNvPr>
          <p:cNvCxnSpPr/>
          <p:nvPr/>
        </p:nvCxnSpPr>
        <p:spPr>
          <a:xfrm>
            <a:off x="2684463" y="4748213"/>
            <a:ext cx="36861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A98B12A4-E971-47B8-8EBD-1817772BA14B}"/>
              </a:ext>
            </a:extLst>
          </p:cNvPr>
          <p:cNvSpPr txBox="1">
            <a:spLocks noChangeArrowheads="1"/>
          </p:cNvSpPr>
          <p:nvPr/>
        </p:nvSpPr>
        <p:spPr bwMode="auto">
          <a:xfrm>
            <a:off x="168275" y="1468438"/>
            <a:ext cx="8805863" cy="646112"/>
          </a:xfrm>
          <a:prstGeom prst="rect">
            <a:avLst/>
          </a:prstGeom>
          <a:noFill/>
          <a:ln w="9525">
            <a:solidFill>
              <a:srgbClr val="FF0000"/>
            </a:solidFill>
            <a:miter lim="800000"/>
            <a:headEnd/>
            <a:tailEnd/>
          </a:ln>
          <a:effectLst/>
        </p:spPr>
        <p:txBody>
          <a:bodyPr>
            <a:spAutoFit/>
          </a:bodyPr>
          <a:lstStyle/>
          <a:p>
            <a:pPr algn="ctr">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 HÌNH HỌC 9</a:t>
            </a:r>
          </a:p>
        </p:txBody>
      </p:sp>
      <p:sp>
        <p:nvSpPr>
          <p:cNvPr id="4101" name="WordArt 8"/>
          <p:cNvSpPr>
            <a:spLocks noChangeArrowheads="1" noChangeShapeType="1" noTextEdit="1"/>
          </p:cNvSpPr>
          <p:nvPr/>
        </p:nvSpPr>
        <p:spPr bwMode="auto">
          <a:xfrm>
            <a:off x="388938" y="3702050"/>
            <a:ext cx="2295525" cy="4572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14:</a:t>
            </a:r>
          </a:p>
        </p:txBody>
      </p:sp>
      <p:sp>
        <p:nvSpPr>
          <p:cNvPr id="4102" name="Rectangle 9"/>
          <p:cNvSpPr>
            <a:spLocks noChangeArrowheads="1"/>
          </p:cNvSpPr>
          <p:nvPr/>
        </p:nvSpPr>
        <p:spPr bwMode="auto">
          <a:xfrm>
            <a:off x="1295400" y="4203700"/>
            <a:ext cx="7678738" cy="585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i="1">
                <a:solidFill>
                  <a:srgbClr val="FF0000"/>
                </a:solidFill>
                <a:latin typeface="VNI-Times" pitchFamily="2" charset="0"/>
              </a:rPr>
              <a:t>CUNG VAØ DAÂY CUÛA MỘT ÑÖÔØNG TROØN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4101"/>
                                        </p:tgtEl>
                                        <p:attrNameLst>
                                          <p:attrName>style.visibility</p:attrName>
                                        </p:attrNameLst>
                                      </p:cBhvr>
                                      <p:to>
                                        <p:strVal val="visible"/>
                                      </p:to>
                                    </p:set>
                                    <p:animEffect transition="in" filter="fade">
                                      <p:cBhvr>
                                        <p:cTn id="12" dur="1000"/>
                                        <p:tgtEl>
                                          <p:spTgt spid="4101"/>
                                        </p:tgtEl>
                                      </p:cBhvr>
                                    </p:animEffect>
                                    <p:anim calcmode="lin" valueType="num">
                                      <p:cBhvr>
                                        <p:cTn id="13" dur="1000" fill="hold"/>
                                        <p:tgtEl>
                                          <p:spTgt spid="4101"/>
                                        </p:tgtEl>
                                        <p:attrNameLst>
                                          <p:attrName>ppt_x</p:attrName>
                                        </p:attrNameLst>
                                      </p:cBhvr>
                                      <p:tavLst>
                                        <p:tav tm="0">
                                          <p:val>
                                            <p:strVal val="#ppt_x"/>
                                          </p:val>
                                        </p:tav>
                                        <p:tav tm="100000">
                                          <p:val>
                                            <p:strVal val="#ppt_x"/>
                                          </p:val>
                                        </p:tav>
                                      </p:tavLst>
                                    </p:anim>
                                    <p:anim calcmode="lin" valueType="num">
                                      <p:cBhvr>
                                        <p:cTn id="14"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102"/>
                                        </p:tgtEl>
                                        <p:attrNameLst>
                                          <p:attrName>style.visibility</p:attrName>
                                        </p:attrNameLst>
                                      </p:cBhvr>
                                      <p:to>
                                        <p:strVal val="visible"/>
                                      </p:to>
                                    </p:set>
                                    <p:animEffect transition="in" filter="barn(inVertical)">
                                      <p:cBhvr>
                                        <p:cTn id="19"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10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name="Equation" r:id="rId2" imgW="152334" imgH="139639" progId="Equation.3">
                    <p:embed/>
                  </p:oleObj>
                </mc:Choice>
                <mc:Fallback>
                  <p:oleObj name="Equation" r:id="rId2" imgW="152334" imgH="139639" progId="Equation.3">
                    <p:embed/>
                    <p:pic>
                      <p:nvPicPr>
                        <p:cNvPr id="0" name="Object 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name="Equation" r:id="rId3" imgW="1282700" imgH="279400" progId="Equation.DSMT4">
                  <p:embed/>
                </p:oleObj>
              </mc:Choice>
              <mc:Fallback>
                <p:oleObj name="Equation" r:id="rId3" imgW="1282700" imgH="2794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name="Equation" r:id="rId5" imgW="698500" imgH="279400" progId="Equation.DSMT4">
                  <p:embed/>
                </p:oleObj>
              </mc:Choice>
              <mc:Fallback>
                <p:oleObj name="Equation" r:id="rId5" imgW="698500" imgH="2794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name="Equation" r:id="rId7" imgW="723586" imgH="279279" progId="Equation.DSMT4">
                  <p:embed/>
                </p:oleObj>
              </mc:Choice>
              <mc:Fallback>
                <p:oleObj name="Equation" r:id="rId7" imgW="723586" imgH="279279"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name="Equation" r:id="rId9" imgW="787400" imgH="279400" progId="Equation.DSMT4">
                  <p:embed/>
                </p:oleObj>
              </mc:Choice>
              <mc:Fallback>
                <p:oleObj name="Equation" r:id="rId9" imgW="787400" imgH="279400" progId="Equation.DSMT4">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1001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919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22350"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5827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16:48</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name="Equation" r:id="rId2" imgW="164814" imgH="177492" progId="Equation.DSMT4">
                  <p:embed/>
                </p:oleObj>
              </mc:Choice>
              <mc:Fallback>
                <p:oleObj name="Equation" r:id="rId2" imgW="164814" imgH="177492" progId="Equation.DSMT4">
                  <p:embed/>
                  <p:pic>
                    <p:nvPicPr>
                      <p:cNvPr id="0"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name="Equation" r:id="rId4" imgW="418918" imgH="253890" progId="Equation.DSMT4">
                  <p:embed/>
                </p:oleObj>
              </mc:Choice>
              <mc:Fallback>
                <p:oleObj name="Equation" r:id="rId4" imgW="418918" imgH="253890" progId="Equation.DSMT4">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name="Equation" r:id="rId6" imgW="533169" imgH="253890" progId="Equation.DSMT4">
                  <p:embed/>
                </p:oleObj>
              </mc:Choice>
              <mc:Fallback>
                <p:oleObj name="Equation" r:id="rId6" imgW="533169" imgH="253890"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name="Equation" r:id="rId8" imgW="875920" imgH="253890" progId="Equation.DSMT4">
                  <p:embed/>
                </p:oleObj>
              </mc:Choice>
              <mc:Fallback>
                <p:oleObj name="Equation" r:id="rId8" imgW="875920" imgH="25389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name="Equation" r:id="rId10" imgW="1815312" imgH="253890" progId="Equation.DSMT4">
                  <p:embed/>
                </p:oleObj>
              </mc:Choice>
              <mc:Fallback>
                <p:oleObj name="Equation" r:id="rId10" imgW="1815312" imgH="253890" progId="Equation.DSMT4">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458" name="Picture 2" descr="d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8100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250px-Tron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37338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body" idx="4294967295"/>
          </p:nvPr>
        </p:nvSpPr>
        <p:spPr/>
        <p:txBody>
          <a:bodyPr/>
          <a:lstStyle/>
          <a:p>
            <a:pPr eaLnBrk="1" hangingPunct="1"/>
            <a:endParaRPr lang="vi-VN" altLang="en-US">
              <a:latin typeface="Calibri" panose="020F0502020204030204" pitchFamily="34" charset="0"/>
            </a:endParaRPr>
          </a:p>
        </p:txBody>
      </p:sp>
      <p:sp>
        <p:nvSpPr>
          <p:cNvPr id="19461" name="Rectangle 5"/>
          <p:cNvSpPr>
            <a:spLocks/>
          </p:cNvSpPr>
          <p:nvPr/>
        </p:nvSpPr>
        <p:spPr bwMode="auto">
          <a:xfrm>
            <a:off x="304800" y="762000"/>
            <a:ext cx="868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en-US" altLang="en-US" sz="3600">
                <a:solidFill>
                  <a:srgbClr val="FF0000"/>
                </a:solidFill>
                <a:latin typeface="Times New Roman" panose="02020603050405020304" pitchFamily="18" charset="0"/>
                <a:cs typeface="Times New Roman" panose="02020603050405020304" pitchFamily="18" charset="0"/>
              </a:rPr>
              <a:t>Một vài hình ảnh  về góc ở tâm vào  thực tế.</a:t>
            </a:r>
          </a:p>
        </p:txBody>
      </p:sp>
      <p:sp>
        <p:nvSpPr>
          <p:cNvPr id="19462" name="TextBox 2"/>
          <p:cNvSpPr txBox="1">
            <a:spLocks noChangeArrowheads="1"/>
          </p:cNvSpPr>
          <p:nvPr/>
        </p:nvSpPr>
        <p:spPr bwMode="auto">
          <a:xfrm>
            <a:off x="304800" y="1524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chemeClr val="hlink"/>
                </a:solidFill>
                <a:latin typeface="Times New Roman" panose="02020603050405020304" pitchFamily="18" charset="0"/>
                <a:cs typeface="Times New Roman" panose="02020603050405020304" pitchFamily="18" charset="0"/>
              </a:rPr>
              <a:t>IV. Hoạt động vận dụng</a:t>
            </a:r>
          </a:p>
        </p:txBody>
      </p:sp>
    </p:spTree>
  </p:cSld>
  <p:clrMapOvr>
    <a:masterClrMapping/>
  </p:clrMapOvr>
  <p:transition spd="med">
    <p:push dir="d"/>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r:id="rId1" imgW="5792008" imgH="4571429"/>
        </mc:Choice>
        <mc:Fallback>
          <p:control r:id="rId1" imgW="5792008" imgH="4571429">
            <p:pic>
              <p:nvPicPr>
                <p:cNvPr id="20482" name="ShockwaveFlash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3048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a:solidFill>
                  <a:srgbClr val="0000CC"/>
                </a:solidFill>
                <a:latin typeface="Times New Roman" panose="02020603050405020304" pitchFamily="18" charset="0"/>
              </a:rPr>
              <a:t>1) Với ba điểm A, B, O không thẳng hàng.</a:t>
            </a:r>
            <a:r>
              <a:rPr lang="vi-VN" altLang="en-US" sz="2400" b="1">
                <a:solidFill>
                  <a:srgbClr val="0000CC"/>
                </a:solidFill>
                <a:latin typeface="Times New Roman" panose="02020603050405020304" pitchFamily="18" charset="0"/>
              </a:rPr>
              <a:t> </a:t>
            </a:r>
            <a:r>
              <a:rPr lang="en-US" altLang="en-US" sz="2400" b="1">
                <a:solidFill>
                  <a:srgbClr val="0000CC"/>
                </a:solidFill>
                <a:latin typeface="Times New Roman" panose="02020603050405020304" pitchFamily="18" charset="0"/>
              </a:rPr>
              <a:t>Khẳng định nào đúng</a:t>
            </a:r>
            <a:r>
              <a:rPr lang="vi-VN" altLang="en-US" sz="2400" b="1">
                <a:solidFill>
                  <a:srgbClr val="0000CC"/>
                </a:solidFill>
                <a:latin typeface="Times New Roman" panose="02020603050405020304" pitchFamily="18" charset="0"/>
              </a:rPr>
              <a:t>?</a:t>
            </a:r>
            <a:endParaRPr lang="en-US" altLang="en-US" sz="2400" b="1">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a:latin typeface="Times New Roman" panose="02020603050405020304" pitchFamily="18" charset="0"/>
              </a:rPr>
              <a:t>	</a:t>
            </a:r>
            <a:r>
              <a:rPr lang="en-US" altLang="en-US" sz="2400" b="1">
                <a:latin typeface="Times New Roman" panose="02020603050405020304" pitchFamily="18" charset="0"/>
              </a:rPr>
              <a:t>c.   AB &lt; OA + OB</a:t>
            </a:r>
          </a:p>
          <a:p>
            <a:pPr eaLnBrk="1" hangingPunct="1">
              <a:buClr>
                <a:schemeClr val="folHlink"/>
              </a:buClr>
              <a:buSzPct val="60000"/>
              <a:buFontTx/>
              <a:buNone/>
            </a:pPr>
            <a:endParaRPr lang="en-US" altLang="en-US" sz="2400" b="1">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43000" y="5049838"/>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4" action="ppaction://hlinksldjump"/>
            <a:extLst>
              <a:ext uri="{FF2B5EF4-FFF2-40B4-BE49-F238E27FC236}">
                <a16:creationId xmlns:a16="http://schemas.microsoft.com/office/drawing/2014/main"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name="Equation" r:id="rId5" imgW="10315575" imgH="2847975" progId="Equation.DSMT4">
                  <p:embed/>
                </p:oleObj>
              </mc:Choice>
              <mc:Fallback>
                <p:oleObj name="Equation" r:id="rId5" imgW="10315575" imgH="2847975"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3910</TotalTime>
  <Words>980</Words>
  <Application>Microsoft Office PowerPoint</Application>
  <PresentationFormat>On-screen Show (4:3)</PresentationFormat>
  <Paragraphs>301</Paragraphs>
  <Slides>20</Slides>
  <Notes>0</Notes>
  <HiddenSlides>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0" baseType="lpstr">
      <vt:lpstr>.VnTifani Heavy</vt:lpstr>
      <vt:lpstr>.VnTime</vt:lpstr>
      <vt:lpstr>Arial</vt:lpstr>
      <vt:lpstr>Arial Unicode MS</vt:lpstr>
      <vt:lpstr>Calibri</vt:lpstr>
      <vt:lpstr>Symbol</vt:lpstr>
      <vt:lpstr>Times New Roman</vt:lpstr>
      <vt:lpstr>VNI-Times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Phạm Minh Huy</cp:lastModifiedBy>
  <cp:revision>265</cp:revision>
  <dcterms:created xsi:type="dcterms:W3CDTF">2003-08-22T09:33:25Z</dcterms:created>
  <dcterms:modified xsi:type="dcterms:W3CDTF">2024-07-30T09:49:27Z</dcterms:modified>
</cp:coreProperties>
</file>