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4"/>
  </p:sldMasterIdLst>
  <p:notesMasterIdLst>
    <p:notesMasterId r:id="rId23"/>
  </p:notesMasterIdLst>
  <p:handoutMasterIdLst>
    <p:handoutMasterId r:id="rId24"/>
  </p:handoutMasterIdLst>
  <p:sldIdLst>
    <p:sldId id="1882" r:id="rId5"/>
    <p:sldId id="1864" r:id="rId6"/>
    <p:sldId id="1875" r:id="rId7"/>
    <p:sldId id="1883" r:id="rId8"/>
    <p:sldId id="1867" r:id="rId9"/>
    <p:sldId id="1884" r:id="rId10"/>
    <p:sldId id="1846" r:id="rId11"/>
    <p:sldId id="1873" r:id="rId12"/>
    <p:sldId id="1869" r:id="rId13"/>
    <p:sldId id="1886" r:id="rId14"/>
    <p:sldId id="1876" r:id="rId15"/>
    <p:sldId id="1877" r:id="rId16"/>
    <p:sldId id="1878" r:id="rId17"/>
    <p:sldId id="1852" r:id="rId18"/>
    <p:sldId id="1879" r:id="rId19"/>
    <p:sldId id="1880" r:id="rId20"/>
    <p:sldId id="1881" r:id="rId21"/>
    <p:sldId id="1885"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Pinks" id="{4CCBE145-9F3B-43C3-8EAE-1EE4FE803BE6}">
          <p14:sldIdLst>
            <p14:sldId id="1882"/>
            <p14:sldId id="1864"/>
            <p14:sldId id="1875"/>
            <p14:sldId id="1883"/>
            <p14:sldId id="1867"/>
            <p14:sldId id="1884"/>
            <p14:sldId id="1846"/>
            <p14:sldId id="1873"/>
            <p14:sldId id="1869"/>
            <p14:sldId id="1886"/>
            <p14:sldId id="1876"/>
            <p14:sldId id="1877"/>
            <p14:sldId id="1878"/>
            <p14:sldId id="1852"/>
            <p14:sldId id="1879"/>
            <p14:sldId id="1880"/>
            <p14:sldId id="1881"/>
            <p14:sldId id="1885"/>
          </p14:sldIdLst>
        </p14:section>
      </p14:sectionLst>
    </p:ext>
    <p:ext uri="{EFAFB233-063F-42B5-8137-9DF3F51BA10A}">
      <p15:sldGuideLst xmlns:p15="http://schemas.microsoft.com/office/powerpoint/2012/main">
        <p15:guide id="2" pos="129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7B9"/>
    <a:srgbClr val="C56B3B"/>
    <a:srgbClr val="2A7F87"/>
    <a:srgbClr val="BFA2DB"/>
    <a:srgbClr val="7F7C82"/>
    <a:srgbClr val="FFEDDA"/>
    <a:srgbClr val="FFB831"/>
    <a:srgbClr val="3EB2FF"/>
    <a:srgbClr val="FF2543"/>
    <a:srgbClr val="4B41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4" autoAdjust="0"/>
    <p:restoredTop sz="84840" autoAdjust="0"/>
  </p:normalViewPr>
  <p:slideViewPr>
    <p:cSldViewPr snapToGrid="0">
      <p:cViewPr varScale="1">
        <p:scale>
          <a:sx n="57" d="100"/>
          <a:sy n="57" d="100"/>
        </p:scale>
        <p:origin x="1000" y="48"/>
      </p:cViewPr>
      <p:guideLst>
        <p:guide pos="1296"/>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showGuides="1">
      <p:cViewPr varScale="1">
        <p:scale>
          <a:sx n="48" d="100"/>
          <a:sy n="48"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CAFC1F-15E8-4659-B445-2DCE56C6E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5389ACF-620B-4973-826D-C81B497FD2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CD4961-0791-4140-A452-41CFA6EC0553}" type="datetimeFigureOut">
              <a:rPr lang="en-US" smtClean="0"/>
              <a:t>5/1/2025</a:t>
            </a:fld>
            <a:endParaRPr lang="en-US" dirty="0"/>
          </a:p>
        </p:txBody>
      </p:sp>
      <p:sp>
        <p:nvSpPr>
          <p:cNvPr id="4" name="Footer Placeholder 3">
            <a:extLst>
              <a:ext uri="{FF2B5EF4-FFF2-40B4-BE49-F238E27FC236}">
                <a16:creationId xmlns:a16="http://schemas.microsoft.com/office/drawing/2014/main" id="{38E44D2E-37ED-41C4-A335-2B6C8751E2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8748BB0-5B2C-4ACA-BD70-CC3E971502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06954D-AA1D-47B5-9106-5D9358A61F46}" type="slidenum">
              <a:rPr lang="en-US" smtClean="0"/>
              <a:t>‹#›</a:t>
            </a:fld>
            <a:endParaRPr lang="en-US" dirty="0"/>
          </a:p>
        </p:txBody>
      </p:sp>
    </p:spTree>
    <p:extLst>
      <p:ext uri="{BB962C8B-B14F-4D97-AF65-F5344CB8AC3E}">
        <p14:creationId xmlns:p14="http://schemas.microsoft.com/office/powerpoint/2010/main" val="3368548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extLst>
      <p:ext uri="{BB962C8B-B14F-4D97-AF65-F5344CB8AC3E}">
        <p14:creationId xmlns:p14="http://schemas.microsoft.com/office/powerpoint/2010/main" val="2210385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2</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000"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0711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1978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7981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216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216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384631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384631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2924359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20893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71390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10</a:t>
            </a:fld>
            <a:endParaRPr lang="en-US" altLang="en-US" dirty="0"/>
          </a:p>
        </p:txBody>
      </p:sp>
    </p:spTree>
    <p:extLst>
      <p:ext uri="{BB962C8B-B14F-4D97-AF65-F5344CB8AC3E}">
        <p14:creationId xmlns:p14="http://schemas.microsoft.com/office/powerpoint/2010/main" val="71390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170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535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5/1/2025</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90722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5/1/2025</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75957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5/1/2025</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2529583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0" y="-1"/>
            <a:ext cx="12192000" cy="7039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3" name="矩形 47"/>
          <p:cNvSpPr/>
          <p:nvPr userDrawn="1"/>
        </p:nvSpPr>
        <p:spPr>
          <a:xfrm rot="2700000">
            <a:off x="650920" y="506082"/>
            <a:ext cx="288939" cy="288939"/>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4" name="矩形 47"/>
          <p:cNvSpPr/>
          <p:nvPr userDrawn="1"/>
        </p:nvSpPr>
        <p:spPr>
          <a:xfrm rot="2700000">
            <a:off x="625700" y="950355"/>
            <a:ext cx="144469" cy="144469"/>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5" name="矩形 47"/>
          <p:cNvSpPr/>
          <p:nvPr userDrawn="1"/>
        </p:nvSpPr>
        <p:spPr>
          <a:xfrm rot="18900000" flipV="1">
            <a:off x="176354" y="517344"/>
            <a:ext cx="397559" cy="397559"/>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6" name="矩形 47"/>
          <p:cNvSpPr/>
          <p:nvPr userDrawn="1"/>
        </p:nvSpPr>
        <p:spPr>
          <a:xfrm rot="2700000">
            <a:off x="387441" y="803105"/>
            <a:ext cx="181827" cy="181827"/>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468886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4645152" y="1837944"/>
            <a:ext cx="6967728" cy="2624328"/>
          </a:xfrm>
        </p:spPr>
        <p:txBody>
          <a:bodyPr anchor="ctr">
            <a:normAutofit fontScale="90000"/>
          </a:bodyPr>
          <a:lstStyle>
            <a:lvl1pPr algn="ctr">
              <a:defRPr sz="4400" b="0">
                <a:solidFill>
                  <a:schemeClr val="accent3"/>
                </a:solidFill>
                <a:latin typeface="+mj-lt"/>
              </a:defRPr>
            </a:lvl1pPr>
          </a:lstStyle>
          <a:p>
            <a:pPr algn="l" eaLnBrk="1" hangingPunct="1"/>
            <a:r>
              <a:rPr lang="en-US" altLang="en-US" sz="6600" b="1">
                <a:latin typeface="+mn-lt"/>
              </a:rPr>
              <a:t>Click to edit Master title style</a:t>
            </a:r>
            <a:endParaRPr lang="en-US" altLang="en-US" sz="6600" b="1" dirty="0">
              <a:latin typeface="+mn-lt"/>
            </a:endParaRPr>
          </a:p>
        </p:txBody>
      </p:sp>
      <p:pic>
        <p:nvPicPr>
          <p:cNvPr id="3" name="Graphic 2">
            <a:extLst>
              <a:ext uri="{FF2B5EF4-FFF2-40B4-BE49-F238E27FC236}">
                <a16:creationId xmlns:a16="http://schemas.microsoft.com/office/drawing/2014/main" id="{10A0F3C9-3AB5-4E08-8531-AA11FB7336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9525"/>
            <a:ext cx="4171951" cy="6838950"/>
          </a:xfrm>
          <a:prstGeom prst="rect">
            <a:avLst/>
          </a:prstGeom>
        </p:spPr>
      </p:pic>
    </p:spTree>
    <p:extLst>
      <p:ext uri="{BB962C8B-B14F-4D97-AF65-F5344CB8AC3E}">
        <p14:creationId xmlns:p14="http://schemas.microsoft.com/office/powerpoint/2010/main" val="1440679267"/>
      </p:ext>
    </p:extLst>
  </p:cSld>
  <p:clrMapOvr>
    <a:masterClrMapping/>
  </p:clrMapOvr>
  <p:extLst mod="1">
    <p:ext uri="{DCECCB84-F9BA-43D5-87BE-67443E8EF086}">
      <p15:sldGuideLst xmlns:p15="http://schemas.microsoft.com/office/powerpoint/2012/main">
        <p15:guide id="1" pos="280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Photo Conten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5"/>
            <a:ext cx="4572000" cy="4654823"/>
          </a:xfrm>
          <a:solidFill>
            <a:schemeClr val="accent3">
              <a:lumMod val="20000"/>
              <a:lumOff val="80000"/>
            </a:schemeClr>
          </a:solidFill>
        </p:spPr>
        <p:txBody>
          <a:bodyPr/>
          <a:lstStyle>
            <a:lvl1pPr algn="ctr">
              <a:buNone/>
              <a:defRPr sz="1600"/>
            </a:lvl1pPr>
          </a:lstStyle>
          <a:p>
            <a:r>
              <a:rPr lang="en-US"/>
              <a:t>Click icon to add picture</a:t>
            </a:r>
            <a:endParaRPr lang="en-US" dirty="0"/>
          </a:p>
        </p:txBody>
      </p:sp>
      <p:pic>
        <p:nvPicPr>
          <p:cNvPr id="8" name="Graphic 7">
            <a:extLst>
              <a:ext uri="{FF2B5EF4-FFF2-40B4-BE49-F238E27FC236}">
                <a16:creationId xmlns:a16="http://schemas.microsoft.com/office/drawing/2014/main" id="{C87C0253-70CA-4E5C-AE9D-1B0C8D3813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65"/>
          <a:stretch/>
        </p:blipFill>
        <p:spPr>
          <a:xfrm>
            <a:off x="44450" y="5638800"/>
            <a:ext cx="12147551" cy="1219200"/>
          </a:xfrm>
          <a:prstGeom prst="rect">
            <a:avLst/>
          </a:prstGeom>
        </p:spPr>
      </p:pic>
      <p:sp>
        <p:nvSpPr>
          <p:cNvPr id="2" name="Title 1">
            <a:extLst>
              <a:ext uri="{FF2B5EF4-FFF2-40B4-BE49-F238E27FC236}">
                <a16:creationId xmlns:a16="http://schemas.microsoft.com/office/drawing/2014/main" id="{6CD6C0B2-9A48-4C93-B61B-29BAD5AA5861}"/>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104946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ight Pattern Content">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BEFAC9D2-EFFD-400B-A27D-15491636E8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76" y="266700"/>
            <a:ext cx="4048125" cy="5924550"/>
          </a:xfrm>
          <a:prstGeom prst="rect">
            <a:avLst/>
          </a:prstGeom>
        </p:spPr>
      </p:pic>
      <p:sp>
        <p:nvSpPr>
          <p:cNvPr id="5" name="Title 1">
            <a:extLst>
              <a:ext uri="{FF2B5EF4-FFF2-40B4-BE49-F238E27FC236}">
                <a16:creationId xmlns:a16="http://schemas.microsoft.com/office/drawing/2014/main" id="{A161FF1D-90EC-45F2-A73E-1903E6F9A72D}"/>
              </a:ext>
            </a:extLst>
          </p:cNvPr>
          <p:cNvSpPr>
            <a:spLocks noGrp="1"/>
          </p:cNvSpPr>
          <p:nvPr>
            <p:ph type="title"/>
          </p:nvPr>
        </p:nvSpPr>
        <p:spPr>
          <a:xfrm>
            <a:off x="762001" y="715961"/>
            <a:ext cx="6476999"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Photo Conten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20000"/>
              <a:lumOff val="80000"/>
            </a:schemeClr>
          </a:solidFill>
        </p:spPr>
        <p:txBody>
          <a:bodyPr/>
          <a:lstStyle>
            <a:lvl1pPr algn="ctr">
              <a:buNone/>
              <a:defRPr sz="16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20000"/>
              <a:lumOff val="80000"/>
            </a:schemeClr>
          </a:solidFill>
        </p:spPr>
        <p:txBody>
          <a:bodyPr/>
          <a:lstStyle>
            <a:lvl1pPr algn="ctr">
              <a:buNone/>
              <a:defRPr sz="1600"/>
            </a:lvl1pPr>
          </a:lstStyle>
          <a:p>
            <a:r>
              <a:rPr lang="en-US"/>
              <a:t>Click icon to add picture</a:t>
            </a:r>
            <a:endParaRPr lang="en-US" dirty="0"/>
          </a:p>
        </p:txBody>
      </p:sp>
      <p:pic>
        <p:nvPicPr>
          <p:cNvPr id="5" name="Graphic 4">
            <a:extLst>
              <a:ext uri="{FF2B5EF4-FFF2-40B4-BE49-F238E27FC236}">
                <a16:creationId xmlns:a16="http://schemas.microsoft.com/office/drawing/2014/main" id="{7A865C00-02F4-49EE-A361-F7D34853CE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05500"/>
            <a:ext cx="12192000" cy="952500"/>
          </a:xfrm>
          <a:prstGeom prst="rect">
            <a:avLst/>
          </a:prstGeom>
        </p:spPr>
      </p:pic>
      <p:sp>
        <p:nvSpPr>
          <p:cNvPr id="7" name="Title 1">
            <a:extLst>
              <a:ext uri="{FF2B5EF4-FFF2-40B4-BE49-F238E27FC236}">
                <a16:creationId xmlns:a16="http://schemas.microsoft.com/office/drawing/2014/main" id="{EF84A5CD-78E4-4FA4-A69A-69BA623DCDE9}"/>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86680172"/>
      </p:ext>
    </p:extLst>
  </p:cSld>
  <p:clrMapOvr>
    <a:masterClrMapping/>
  </p:clrMapOvr>
  <p:extLst mod="1">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648201" y="1905000"/>
            <a:ext cx="6960704"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9419FA93-726C-46DF-AA6F-7936E00173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6026" y="242889"/>
            <a:ext cx="3629025" cy="6372225"/>
          </a:xfrm>
          <a:prstGeom prst="rect">
            <a:avLst/>
          </a:prstGeom>
        </p:spPr>
      </p:pic>
      <p:sp>
        <p:nvSpPr>
          <p:cNvPr id="5" name="Title 1">
            <a:extLst>
              <a:ext uri="{FF2B5EF4-FFF2-40B4-BE49-F238E27FC236}">
                <a16:creationId xmlns:a16="http://schemas.microsoft.com/office/drawing/2014/main" id="{EBC916A3-2B6E-4719-959B-4D40B52E58AF}"/>
              </a:ext>
            </a:extLst>
          </p:cNvPr>
          <p:cNvSpPr>
            <a:spLocks noGrp="1"/>
          </p:cNvSpPr>
          <p:nvPr>
            <p:ph type="title"/>
          </p:nvPr>
        </p:nvSpPr>
        <p:spPr>
          <a:xfrm>
            <a:off x="4648201" y="715961"/>
            <a:ext cx="6960704"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92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2" y="1995469"/>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5"/>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8" y="3260707"/>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81B4C460-6DD9-4215-A553-BF8A2E91D9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15038" y="6086477"/>
            <a:ext cx="5953125" cy="771525"/>
          </a:xfrm>
          <a:prstGeom prst="rect">
            <a:avLst/>
          </a:prstGeom>
        </p:spPr>
      </p:pic>
      <p:pic>
        <p:nvPicPr>
          <p:cNvPr id="8" name="Graphic 7">
            <a:extLst>
              <a:ext uri="{FF2B5EF4-FFF2-40B4-BE49-F238E27FC236}">
                <a16:creationId xmlns:a16="http://schemas.microsoft.com/office/drawing/2014/main" id="{9FEB78B1-70BF-4543-BF64-761AB55C1B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2"/>
            <a:ext cx="6715125" cy="847725"/>
          </a:xfrm>
          <a:prstGeom prst="rect">
            <a:avLst/>
          </a:prstGeom>
        </p:spPr>
      </p:pic>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2" y="1995469"/>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4"/>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8" y="3260707"/>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id="{D4DB5AF3-A5ED-4D17-BD3C-81D11C4F94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2151" y="6086477"/>
            <a:ext cx="5953125" cy="771525"/>
          </a:xfrm>
          <a:prstGeom prst="rect">
            <a:avLst/>
          </a:prstGeom>
        </p:spPr>
      </p:pic>
      <p:pic>
        <p:nvPicPr>
          <p:cNvPr id="7" name="Graphic 6">
            <a:extLst>
              <a:ext uri="{FF2B5EF4-FFF2-40B4-BE49-F238E27FC236}">
                <a16:creationId xmlns:a16="http://schemas.microsoft.com/office/drawing/2014/main" id="{E420EFF2-8173-4E25-ADF3-8100FA16D4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2"/>
            <a:ext cx="6715125" cy="847725"/>
          </a:xfrm>
          <a:prstGeom prst="rect">
            <a:avLst/>
          </a:prstGeom>
        </p:spPr>
      </p:pic>
    </p:spTree>
    <p:extLst>
      <p:ext uri="{BB962C8B-B14F-4D97-AF65-F5344CB8AC3E}">
        <p14:creationId xmlns:p14="http://schemas.microsoft.com/office/powerpoint/2010/main" val="41007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5/1/2025</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981033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ttom Pattern Whit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lumMod val="75000"/>
                  </a:schemeClr>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2">
                    <a:lumMod val="75000"/>
                    <a:lumOff val="25000"/>
                  </a:schemeClr>
                </a:solidFill>
                <a:latin typeface="+mn-lt"/>
                <a:ea typeface="+mn-ea"/>
                <a:cs typeface="+mn-cs"/>
              </a:defRPr>
            </a:lvl1pPr>
          </a:lstStyle>
          <a:p>
            <a:pPr lvl="0"/>
            <a:r>
              <a:rPr lang="en-US"/>
              <a:t>Insert content here</a:t>
            </a:r>
          </a:p>
        </p:txBody>
      </p:sp>
      <p:pic>
        <p:nvPicPr>
          <p:cNvPr id="4" name="Graphic 3">
            <a:extLst>
              <a:ext uri="{FF2B5EF4-FFF2-40B4-BE49-F238E27FC236}">
                <a16:creationId xmlns:a16="http://schemas.microsoft.com/office/drawing/2014/main" id="{F0FED17F-41F1-4615-A696-AF6F85A6A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05500"/>
            <a:ext cx="12192000" cy="952500"/>
          </a:xfrm>
          <a:prstGeom prst="rect">
            <a:avLst/>
          </a:prstGeom>
        </p:spPr>
      </p:pic>
    </p:spTree>
    <p:extLst>
      <p:ext uri="{BB962C8B-B14F-4D97-AF65-F5344CB8AC3E}">
        <p14:creationId xmlns:p14="http://schemas.microsoft.com/office/powerpoint/2010/main" val="2499009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171A834B-FAC3-4C97-AEAE-75A4B8BAA81B}"/>
              </a:ext>
            </a:extLst>
          </p:cNvPr>
          <p:cNvSpPr>
            <a:spLocks noGrp="1"/>
          </p:cNvSpPr>
          <p:nvPr>
            <p:ph type="title"/>
          </p:nvPr>
        </p:nvSpPr>
        <p:spPr>
          <a:xfrm>
            <a:off x="762000" y="715964"/>
            <a:ext cx="9144000" cy="646332"/>
          </a:xfrm>
        </p:spPr>
        <p:txBody>
          <a:bodyPr vert="horz" lIns="91440" tIns="45720" rIns="91440" bIns="45720" rtlCol="0">
            <a:normAutofit/>
          </a:bodyPr>
          <a:lstStyle>
            <a:lvl1pPr>
              <a:defRPr lang="en-US" sz="4000" b="1">
                <a:solidFill>
                  <a:schemeClr val="accent4"/>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2291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5/1/2025</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222988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364696-E1F3-49EF-AEC8-730A16D9A23F}" type="datetimeFigureOut">
              <a:rPr lang="en-US" altLang="en-US" smtClean="0"/>
              <a:pPr/>
              <a:t>5/1/2025</a:t>
            </a:fld>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210591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364696-E1F3-49EF-AEC8-730A16D9A23F}" type="datetimeFigureOut">
              <a:rPr lang="en-US" altLang="en-US" smtClean="0"/>
              <a:pPr/>
              <a:t>5/1/2025</a:t>
            </a:fld>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284025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364696-E1F3-49EF-AEC8-730A16D9A23F}" type="datetimeFigureOut">
              <a:rPr lang="en-US" altLang="en-US" smtClean="0"/>
              <a:pPr/>
              <a:t>5/1/2025</a:t>
            </a:fld>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274508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5/1/2025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348098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64696-E1F3-49EF-AEC8-730A16D9A23F}" type="datetimeFigureOut">
              <a:rPr lang="en-US" altLang="en-US" smtClean="0"/>
              <a:pPr/>
              <a:t>5/1/2025</a:t>
            </a:fld>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01027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64696-E1F3-49EF-AEC8-730A16D9A23F}" type="datetimeFigureOut">
              <a:rPr lang="en-US" altLang="en-US" smtClean="0"/>
              <a:pPr/>
              <a:t>5/1/2025</a:t>
            </a:fld>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263681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5/1/2025</a:t>
            </a:fld>
            <a:endParaRPr lang="en-US" altLang="en-US" dirty="0"/>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0720721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01" r:id="rId17"/>
    <p:sldLayoutId id="2147483700" r:id="rId18"/>
    <p:sldLayoutId id="2147483703" r:id="rId19"/>
    <p:sldLayoutId id="2147483704" r:id="rId20"/>
    <p:sldLayoutId id="2147483691"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0802" y="7701"/>
            <a:ext cx="3541989" cy="784826"/>
          </a:xfrm>
          <a:prstGeom prst="rect">
            <a:avLst/>
          </a:prstGeom>
          <a:noFill/>
        </p:spPr>
        <p:txBody>
          <a:bodyPr wrap="none" lIns="121917" tIns="60958" rIns="121917" bIns="60958" rtlCol="0">
            <a:spAutoFit/>
          </a:bodyPr>
          <a:lstStyle/>
          <a:p>
            <a:r>
              <a:rPr lang="en-US" sz="4300" b="1">
                <a:latin typeface="Times New Roman" pitchFamily="18" charset="0"/>
                <a:cs typeface="Times New Roman" pitchFamily="18" charset="0"/>
              </a:rPr>
              <a:t>KHỞI ĐỘNG</a:t>
            </a:r>
            <a:endParaRPr lang="en-US" sz="4300" b="1" dirty="0">
              <a:latin typeface="Times New Roman" pitchFamily="18" charset="0"/>
              <a:cs typeface="Times New Roman" pitchFamily="18" charset="0"/>
            </a:endParaRPr>
          </a:p>
        </p:txBody>
      </p:sp>
      <p:pic>
        <p:nvPicPr>
          <p:cNvPr id="17" name="Picture 16" descr="cuoi-sac-tiet-voi-nhung-pha-nan-banh-troi-ba-dao-cua-cac-chi-7.gif"/>
          <p:cNvPicPr>
            <a:picLocks noChangeAspect="1"/>
          </p:cNvPicPr>
          <p:nvPr/>
        </p:nvPicPr>
        <p:blipFill>
          <a:blip r:embed="rId2"/>
          <a:stretch>
            <a:fillRect/>
          </a:stretch>
        </p:blipFill>
        <p:spPr>
          <a:xfrm>
            <a:off x="1223435" y="1639552"/>
            <a:ext cx="5075767" cy="2146301"/>
          </a:xfrm>
          <a:prstGeom prst="rect">
            <a:avLst/>
          </a:prstGeom>
        </p:spPr>
      </p:pic>
      <p:pic>
        <p:nvPicPr>
          <p:cNvPr id="63490" name="Picture 2" descr="Viết về tác phẩm Chinh phụ ngâm khúc (Đặng Trần Côn) có ý kiến cho rằng: Chinh  phụ ngâm khúc phản ánh một vấn để nóng hổi của thời đại của nh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39553"/>
            <a:ext cx="4673600" cy="2146301"/>
          </a:xfrm>
          <a:prstGeom prst="rect">
            <a:avLst/>
          </a:prstGeom>
          <a:noFill/>
          <a:extLst>
            <a:ext uri="{909E8E84-426E-40DD-AFC4-6F175D3DCCD1}">
              <a14:hiddenFill xmlns:a14="http://schemas.microsoft.com/office/drawing/2010/main">
                <a:solidFill>
                  <a:srgbClr val="FFFFFF"/>
                </a:solidFill>
              </a14:hiddenFill>
            </a:ext>
          </a:extLst>
        </p:spPr>
      </p:pic>
      <p:pic>
        <p:nvPicPr>
          <p:cNvPr id="63498" name="Picture 10" descr="Kim – Kiều gặp gỡ - Tác giả tác phẩm (mới 2024) | Ngữ văn lớp 9 Kết nối tri  thứ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00" y="3820711"/>
            <a:ext cx="49784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3504" name="Picture 16" descr="Chuyện người phụ nữ đức hạnh đất Nam Xươ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436" y="3820714"/>
            <a:ext cx="5075765" cy="303728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00376" y="620185"/>
            <a:ext cx="11990024" cy="954103"/>
          </a:xfrm>
          <a:prstGeom prst="rect">
            <a:avLst/>
          </a:prstGeom>
        </p:spPr>
        <p:txBody>
          <a:bodyPr wrap="square" lIns="121917" tIns="60958" rIns="121917" bIns="60958">
            <a:spAutoFit/>
          </a:bodyPr>
          <a:lstStyle/>
          <a:p>
            <a:pPr algn="ctr"/>
            <a:r>
              <a:rPr lang="en-US" sz="2700">
                <a:latin typeface="Times New Roman" pitchFamily="18" charset="0"/>
                <a:cs typeface="Times New Roman" pitchFamily="18" charset="0"/>
              </a:rPr>
              <a:t>Nhìn những hình ảnh sau kết hợp với hiểu biết của bản thân, kể tên các tác phẩm văn học em biết viết về hình ảnh người phụ nữ. Nêu cảm nhận của em về họ?</a:t>
            </a:r>
            <a:endParaRPr lang="en-US" sz="2700" dirty="0">
              <a:latin typeface="Times New Roman" pitchFamily="18" charset="0"/>
              <a:cs typeface="Times New Roman" pitchFamily="18" charset="0"/>
            </a:endParaRPr>
          </a:p>
        </p:txBody>
      </p:sp>
    </p:spTree>
    <p:extLst>
      <p:ext uri="{BB962C8B-B14F-4D97-AF65-F5344CB8AC3E}">
        <p14:creationId xmlns:p14="http://schemas.microsoft.com/office/powerpoint/2010/main" val="351109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4)">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200519" y="132434"/>
            <a:ext cx="3878364"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r>
              <a:rPr lang="en-US" sz="2400">
                <a:ln w="0"/>
                <a:solidFill>
                  <a:schemeClr val="tx1"/>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II.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Khám</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24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bản</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2483787-3107-4AE4-9CD5-B72F6DE0A25B}"/>
              </a:ext>
            </a:extLst>
          </p:cNvPr>
          <p:cNvSpPr txBox="1"/>
          <p:nvPr/>
        </p:nvSpPr>
        <p:spPr>
          <a:xfrm>
            <a:off x="557188" y="647436"/>
            <a:ext cx="2146824" cy="483017"/>
          </a:xfrm>
          <a:prstGeom prst="rect">
            <a:avLst/>
          </a:prstGeom>
          <a:noFill/>
        </p:spPr>
        <p:txBody>
          <a:bodyPr wrap="square">
            <a:spAutoFit/>
          </a:bodyPr>
          <a:lstStyle/>
          <a:p>
            <a:pPr marL="342900" lvl="0" indent="-342900" algn="just">
              <a:lnSpc>
                <a:spcPct val="115000"/>
              </a:lnSpc>
              <a:spcAft>
                <a:spcPts val="800"/>
              </a:spcAft>
              <a:buFont typeface="+mj-lt"/>
              <a:buAutoNum type="arabicPeriod"/>
            </a:pPr>
            <a:r>
              <a:rPr lang="en-US" sz="2400" b="1">
                <a:latin typeface="Times New Roman" pitchFamily="18" charset="0"/>
                <a:ea typeface="Calibri" panose="020F0502020204030204" pitchFamily="34" charset="0"/>
                <a:cs typeface="Times New Roman" panose="02020603050405020304" pitchFamily="18" charset="0"/>
              </a:rPr>
              <a:t>Hai câu đề</a:t>
            </a:r>
            <a:endParaRPr lang="en-US" sz="2400" dirty="0">
              <a:effectLst/>
              <a:latin typeface="Times New Roman" pitchFamily="18" charset="0"/>
              <a:ea typeface="Calibri" panose="020F0502020204030204" pitchFamily="34" charset="0"/>
              <a:cs typeface="Times New Roman" pitchFamily="18" charset="0"/>
            </a:endParaRPr>
          </a:p>
        </p:txBody>
      </p:sp>
      <p:sp>
        <p:nvSpPr>
          <p:cNvPr id="6" name="TextBox 5">
            <a:extLst>
              <a:ext uri="{FF2B5EF4-FFF2-40B4-BE49-F238E27FC236}">
                <a16:creationId xmlns:a16="http://schemas.microsoft.com/office/drawing/2014/main" id="{F7E4E1B6-551C-4C1A-B73A-26EBBAAD84B0}"/>
              </a:ext>
            </a:extLst>
          </p:cNvPr>
          <p:cNvSpPr txBox="1"/>
          <p:nvPr/>
        </p:nvSpPr>
        <p:spPr>
          <a:xfrm>
            <a:off x="5095970" y="867131"/>
            <a:ext cx="6137556" cy="1044388"/>
          </a:xfrm>
          <a:prstGeom prst="rect">
            <a:avLst/>
          </a:prstGeom>
          <a:noFill/>
        </p:spPr>
        <p:txBody>
          <a:bodyPr wrap="square">
            <a:spAutoFit/>
          </a:bodyPr>
          <a:lstStyle/>
          <a:p>
            <a:pPr algn="just">
              <a:lnSpc>
                <a:spcPct val="115000"/>
              </a:lnSpc>
              <a:spcAft>
                <a:spcPts val="800"/>
              </a:spcAft>
            </a:pPr>
            <a:r>
              <a:rPr lang="en-US" sz="2400" b="1" i="1" dirty="0">
                <a:effectLst/>
                <a:latin typeface="Times New Roman" pitchFamily="18" charset="0"/>
                <a:ea typeface="Calibri" panose="020F0502020204030204" pitchFamily="34" charset="0"/>
                <a:cs typeface="Times New Roman" panose="02020603050405020304" pitchFamily="18" charset="0"/>
              </a:rPr>
              <a:t>“</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gà</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văng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vẳng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gáy</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bom</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800"/>
              </a:spcAft>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Oán</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hận</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trông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khắp</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chòm</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itchFamily="18" charset="0"/>
              <a:ea typeface="Calibri" panose="020F0502020204030204" pitchFamily="34" charset="0"/>
              <a:cs typeface="Times New Roman" pitchFamily="18" charset="0"/>
            </a:endParaRPr>
          </a:p>
        </p:txBody>
      </p:sp>
      <p:sp>
        <p:nvSpPr>
          <p:cNvPr id="28" name="TextBox 27">
            <a:extLst>
              <a:ext uri="{FF2B5EF4-FFF2-40B4-BE49-F238E27FC236}">
                <a16:creationId xmlns:a16="http://schemas.microsoft.com/office/drawing/2014/main" id="{56AFC6CB-18B3-40F5-B509-676B23CFE275}"/>
              </a:ext>
            </a:extLst>
          </p:cNvPr>
          <p:cNvSpPr txBox="1"/>
          <p:nvPr/>
        </p:nvSpPr>
        <p:spPr>
          <a:xfrm>
            <a:off x="946543" y="4470536"/>
            <a:ext cx="10923125" cy="1200329"/>
          </a:xfrm>
          <a:prstGeom prst="rect">
            <a:avLst/>
          </a:prstGeom>
          <a:noFill/>
        </p:spPr>
        <p:txBody>
          <a:bodyPr wrap="square" rtlCol="0">
            <a:spAutoFit/>
          </a:bodyPr>
          <a:lstStyle/>
          <a:p>
            <a:pPr algn="just"/>
            <a:r>
              <a:rPr lang="en-US" sz="2400" b="1" dirty="0">
                <a:effectLst/>
                <a:latin typeface="Times New Roman"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Nghệ</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thuật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lấy</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động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để</a:t>
            </a:r>
            <a:r>
              <a:rPr lang="en-US" sz="24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tả</a:t>
            </a:r>
            <a:r>
              <a:rPr lang="en-US" sz="24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tĩnh</a:t>
            </a:r>
            <a:r>
              <a:rPr lang="en-US" sz="24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góp</a:t>
            </a:r>
            <a:r>
              <a:rPr lang="en-US" sz="24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phần</a:t>
            </a:r>
            <a:r>
              <a:rPr lang="en-US" sz="24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g</a:t>
            </a:r>
            <a:r>
              <a:rPr lang="en-US" sz="2400" b="1" err="1">
                <a:effectLst/>
                <a:latin typeface="Times New Roman" panose="02020603050405020304" pitchFamily="18" charset="0"/>
                <a:ea typeface="Calibri" panose="020F0502020204030204" pitchFamily="34" charset="0"/>
                <a:cs typeface="Times New Roman" pitchFamily="18" charset="0"/>
              </a:rPr>
              <a:t>ợi</a:t>
            </a:r>
            <a:r>
              <a:rPr lang="en-US" sz="2400" b="1">
                <a:effectLst/>
                <a:latin typeface="Times New Roman" panose="02020603050405020304" pitchFamily="18" charset="0"/>
                <a:ea typeface="Calibri" panose="020F0502020204030204" pitchFamily="34" charset="0"/>
                <a:cs typeface="Times New Roman" pitchFamily="18" charset="0"/>
              </a:rPr>
              <a:t> không </a:t>
            </a:r>
            <a:r>
              <a:rPr lang="en-US" sz="2400" b="1" dirty="0" err="1">
                <a:effectLst/>
                <a:latin typeface="Times New Roman" panose="02020603050405020304" pitchFamily="18" charset="0"/>
                <a:ea typeface="Calibri" panose="020F0502020204030204" pitchFamily="34" charset="0"/>
                <a:cs typeface="Times New Roman" pitchFamily="18" charset="0"/>
              </a:rPr>
              <a:t>gian</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vắng</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vẻ</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trống</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trải</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tĩnh</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lặng</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với</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bước</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đi</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dồn</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dập</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của</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thời</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gian</a:t>
            </a:r>
            <a:r>
              <a:rPr lang="en-US" sz="2400" b="1" dirty="0">
                <a:effectLst/>
                <a:latin typeface="Times New Roman" panose="02020603050405020304" pitchFamily="18" charset="0"/>
                <a:ea typeface="Calibri" panose="020F0502020204030204" pitchFamily="34" charset="0"/>
                <a:cs typeface="Times New Roman" pitchFamily="18" charset="0"/>
              </a:rPr>
              <a:t> → </a:t>
            </a:r>
            <a:r>
              <a:rPr lang="en-US" sz="2400" b="1" dirty="0" err="1">
                <a:effectLst/>
                <a:latin typeface="Times New Roman" panose="02020603050405020304" pitchFamily="18" charset="0"/>
                <a:ea typeface="Calibri" panose="020F0502020204030204" pitchFamily="34" charset="0"/>
                <a:cs typeface="Times New Roman" pitchFamily="18" charset="0"/>
              </a:rPr>
              <a:t>Tâm</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trạng</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đau</a:t>
            </a:r>
            <a:r>
              <a:rPr lang="en-US" sz="2400" b="1" dirty="0">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xót</a:t>
            </a:r>
            <a:r>
              <a:rPr lang="en-US" sz="2400" b="1" dirty="0">
                <a:latin typeface="Times New Roman" panose="02020603050405020304" pitchFamily="18" charset="0"/>
                <a:ea typeface="Calibri" panose="020F0502020204030204" pitchFamily="34" charset="0"/>
                <a:cs typeface="Times New Roman" pitchFamily="18" charset="0"/>
              </a:rPr>
              <a:t>, u </a:t>
            </a:r>
            <a:r>
              <a:rPr lang="en-US" sz="2400" b="1" dirty="0" err="1">
                <a:latin typeface="Times New Roman" panose="02020603050405020304" pitchFamily="18" charset="0"/>
                <a:ea typeface="Calibri" panose="020F0502020204030204" pitchFamily="34" charset="0"/>
                <a:cs typeface="Times New Roman" pitchFamily="18" charset="0"/>
              </a:rPr>
              <a:t>uất</a:t>
            </a:r>
            <a:r>
              <a:rPr lang="en-US" sz="2400" b="1" dirty="0">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oán</a:t>
            </a:r>
            <a:r>
              <a:rPr lang="en-US" sz="2400" b="1" dirty="0">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hận</a:t>
            </a:r>
            <a:r>
              <a:rPr lang="en-US" sz="2400" b="1" dirty="0">
                <a:latin typeface="Times New Roman" panose="02020603050405020304" pitchFamily="18" charset="0"/>
                <a:ea typeface="Calibri" panose="020F0502020204030204" pitchFamily="34" charset="0"/>
                <a:cs typeface="Times New Roman" pitchFamily="18" charset="0"/>
              </a:rPr>
              <a:t> bao </a:t>
            </a:r>
            <a:r>
              <a:rPr lang="en-US" sz="2400" b="1" dirty="0" err="1">
                <a:latin typeface="Times New Roman" panose="02020603050405020304" pitchFamily="18" charset="0"/>
                <a:ea typeface="Calibri" panose="020F0502020204030204" pitchFamily="34" charset="0"/>
                <a:cs typeface="Times New Roman" pitchFamily="18" charset="0"/>
              </a:rPr>
              <a:t>trùm</a:t>
            </a:r>
            <a:r>
              <a:rPr lang="en-US" sz="2400" b="1" dirty="0">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lên</a:t>
            </a:r>
            <a:r>
              <a:rPr lang="en-US" sz="2400" b="1" dirty="0">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khắp</a:t>
            </a:r>
            <a:r>
              <a:rPr lang="en-US" sz="2400" b="1" dirty="0">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cảnh</a:t>
            </a:r>
            <a:r>
              <a:rPr lang="en-US" sz="2400" b="1" dirty="0">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vật</a:t>
            </a:r>
            <a:r>
              <a:rPr lang="en-US" sz="2400" b="1" dirty="0">
                <a:latin typeface="Times New Roman" panose="02020603050405020304" pitchFamily="18" charset="0"/>
                <a:ea typeface="Calibri" panose="020F0502020204030204" pitchFamily="34" charset="0"/>
                <a:cs typeface="Times New Roman" pitchFamily="18" charset="0"/>
              </a:rPr>
              <a:t>. </a:t>
            </a:r>
            <a:endParaRPr lang="en-US" sz="2400" b="1" dirty="0">
              <a:latin typeface="Times New Roman" pitchFamily="18" charset="0"/>
              <a:cs typeface="Times New Roman" pitchFamily="18" charset="0"/>
            </a:endParaRPr>
          </a:p>
        </p:txBody>
      </p:sp>
      <p:sp>
        <p:nvSpPr>
          <p:cNvPr id="2" name="Rectangle 1"/>
          <p:cNvSpPr/>
          <p:nvPr/>
        </p:nvSpPr>
        <p:spPr>
          <a:xfrm>
            <a:off x="1317546" y="1843158"/>
            <a:ext cx="4035913" cy="461665"/>
          </a:xfrm>
          <a:prstGeom prst="rect">
            <a:avLst/>
          </a:prstGeom>
        </p:spPr>
        <p:txBody>
          <a:bodyPr wrap="none">
            <a:spAutoFit/>
          </a:bodyPr>
          <a:lstStyle/>
          <a:p>
            <a:pPr algn="just"/>
            <a:r>
              <a:rPr lang="en-US" sz="2400" spc="300">
                <a:latin typeface="Times New Roman" pitchFamily="18" charset="0"/>
                <a:cs typeface="Times New Roman" panose="02020603050405020304" pitchFamily="18" charset="0"/>
              </a:rPr>
              <a:t>- Thời gian: đêm khuya </a:t>
            </a:r>
            <a:endParaRPr lang="en-US" sz="2400" spc="300" dirty="0">
              <a:latin typeface="Times New Roman" panose="02020603050405020304" pitchFamily="18" charset="0"/>
              <a:cs typeface="Times New Roman" panose="02020603050405020304" pitchFamily="18" charset="0"/>
            </a:endParaRPr>
          </a:p>
        </p:txBody>
      </p:sp>
      <p:sp>
        <p:nvSpPr>
          <p:cNvPr id="4" name="Rectangle 3"/>
          <p:cNvSpPr/>
          <p:nvPr/>
        </p:nvSpPr>
        <p:spPr>
          <a:xfrm>
            <a:off x="1317546" y="2431263"/>
            <a:ext cx="5592537" cy="461665"/>
          </a:xfrm>
          <a:prstGeom prst="rect">
            <a:avLst/>
          </a:prstGeom>
        </p:spPr>
        <p:txBody>
          <a:bodyPr wrap="square">
            <a:spAutoFit/>
          </a:bodyPr>
          <a:lstStyle/>
          <a:p>
            <a:pPr algn="just"/>
            <a:r>
              <a:rPr lang="en-US" sz="2400" spc="300">
                <a:latin typeface="Times New Roman" pitchFamily="18" charset="0"/>
                <a:cs typeface="Times New Roman" panose="02020603050405020304" pitchFamily="18" charset="0"/>
              </a:rPr>
              <a:t>- Âm thanh: </a:t>
            </a:r>
            <a:r>
              <a:rPr lang="en-US" sz="2400">
                <a:latin typeface="Times New Roman" pitchFamily="18" charset="0"/>
                <a:ea typeface="Calibri" panose="020F0502020204030204" pitchFamily="34" charset="0"/>
                <a:cs typeface="Times New Roman" pitchFamily="18" charset="0"/>
              </a:rPr>
              <a:t>Tiếng gà gáy “văng vẳng” </a:t>
            </a:r>
          </a:p>
        </p:txBody>
      </p:sp>
      <p:sp>
        <p:nvSpPr>
          <p:cNvPr id="8" name="Rectangle 7"/>
          <p:cNvSpPr/>
          <p:nvPr/>
        </p:nvSpPr>
        <p:spPr>
          <a:xfrm>
            <a:off x="1270606" y="3165966"/>
            <a:ext cx="4940776" cy="461665"/>
          </a:xfrm>
          <a:prstGeom prst="rect">
            <a:avLst/>
          </a:prstGeom>
        </p:spPr>
        <p:txBody>
          <a:bodyPr wrap="none">
            <a:spAutoFit/>
          </a:bodyPr>
          <a:lstStyle/>
          <a:p>
            <a:pPr marL="342900" indent="-342900" algn="just">
              <a:buFontTx/>
              <a:buChar char="-"/>
            </a:pPr>
            <a:r>
              <a:rPr lang="en-US" sz="2400" spc="300">
                <a:latin typeface="Times New Roman" pitchFamily="18" charset="0"/>
                <a:cs typeface="Times New Roman" panose="02020603050405020304" pitchFamily="18" charset="0"/>
              </a:rPr>
              <a:t>Tâm trạng nhân vật: </a:t>
            </a:r>
            <a:r>
              <a:rPr lang="en-US" sz="2400">
                <a:latin typeface="Times New Roman" panose="02020603050405020304" pitchFamily="18" charset="0"/>
                <a:ea typeface="Calibri" panose="020F0502020204030204" pitchFamily="34" charset="0"/>
                <a:cs typeface="Times New Roman" pitchFamily="18" charset="0"/>
              </a:rPr>
              <a:t>oán hận</a:t>
            </a:r>
            <a:r>
              <a:rPr lang="en-US" sz="2400" spc="300">
                <a:latin typeface="Times New Roman" pitchFamily="18" charset="0"/>
                <a:cs typeface="Times New Roman" panose="02020603050405020304" pitchFamily="18" charset="0"/>
              </a:rPr>
              <a:t> </a:t>
            </a:r>
            <a:endParaRPr lang="en-US" sz="2400" spc="300" dirty="0">
              <a:latin typeface="Times New Roman" panose="02020603050405020304" pitchFamily="18" charset="0"/>
              <a:cs typeface="Times New Roman" panose="02020603050405020304" pitchFamily="18" charset="0"/>
            </a:endParaRPr>
          </a:p>
        </p:txBody>
      </p:sp>
      <p:sp>
        <p:nvSpPr>
          <p:cNvPr id="9" name="Rectangle 8"/>
          <p:cNvSpPr/>
          <p:nvPr/>
        </p:nvSpPr>
        <p:spPr>
          <a:xfrm>
            <a:off x="7388096" y="2015764"/>
            <a:ext cx="4233690" cy="830997"/>
          </a:xfrm>
          <a:prstGeom prst="rect">
            <a:avLst/>
          </a:prstGeom>
        </p:spPr>
        <p:txBody>
          <a:bodyPr wrap="square">
            <a:spAutoFit/>
          </a:bodyPr>
          <a:lstStyle/>
          <a:p>
            <a:pPr algn="just"/>
            <a:r>
              <a:rPr lang="en-US" sz="2400">
                <a:latin typeface="Times New Roman" pitchFamily="18" charset="0"/>
                <a:ea typeface="Calibri" panose="020F0502020204030204" pitchFamily="34" charset="0"/>
                <a:cs typeface="Times New Roman" pitchFamily="18" charset="0"/>
              </a:rPr>
              <a:t>-&gt; Không gian rộng lớn, yên tĩnh -&gt; gợi nỗi buồn cô đơn</a:t>
            </a:r>
            <a:endParaRPr lang="en-US" sz="2400"/>
          </a:p>
        </p:txBody>
      </p:sp>
      <p:sp>
        <p:nvSpPr>
          <p:cNvPr id="25" name="Rectangle 24"/>
          <p:cNvSpPr/>
          <p:nvPr/>
        </p:nvSpPr>
        <p:spPr>
          <a:xfrm>
            <a:off x="1317546" y="3846232"/>
            <a:ext cx="3440365" cy="461665"/>
          </a:xfrm>
          <a:prstGeom prst="rect">
            <a:avLst/>
          </a:prstGeom>
        </p:spPr>
        <p:txBody>
          <a:bodyPr wrap="none">
            <a:spAutoFit/>
          </a:bodyPr>
          <a:lstStyle/>
          <a:p>
            <a:pPr marL="342900" indent="-342900" algn="just">
              <a:buFontTx/>
              <a:buChar char="-"/>
            </a:pPr>
            <a:r>
              <a:rPr lang="en-US" sz="2400" spc="300">
                <a:latin typeface="Times New Roman" pitchFamily="18" charset="0"/>
                <a:cs typeface="Times New Roman" panose="02020603050405020304" pitchFamily="18" charset="0"/>
              </a:rPr>
              <a:t>Hành động: </a:t>
            </a:r>
            <a:r>
              <a:rPr lang="en-US" sz="2400">
                <a:latin typeface="Times New Roman" panose="02020603050405020304" pitchFamily="18" charset="0"/>
                <a:ea typeface="Calibri" panose="020F0502020204030204" pitchFamily="34" charset="0"/>
                <a:cs typeface="Times New Roman" pitchFamily="18" charset="0"/>
              </a:rPr>
              <a:t>trông ra</a:t>
            </a:r>
            <a:endParaRPr lang="en-US" sz="2400" spc="300" dirty="0">
              <a:latin typeface="Times New Roman" panose="02020603050405020304" pitchFamily="18" charset="0"/>
              <a:cs typeface="Times New Roman" panose="02020603050405020304" pitchFamily="18" charset="0"/>
            </a:endParaRPr>
          </a:p>
        </p:txBody>
      </p:sp>
      <p:sp>
        <p:nvSpPr>
          <p:cNvPr id="26" name="Rectangle 25"/>
          <p:cNvSpPr/>
          <p:nvPr/>
        </p:nvSpPr>
        <p:spPr>
          <a:xfrm>
            <a:off x="7575566" y="3599944"/>
            <a:ext cx="3858749" cy="461665"/>
          </a:xfrm>
          <a:prstGeom prst="rect">
            <a:avLst/>
          </a:prstGeom>
        </p:spPr>
        <p:txBody>
          <a:bodyPr wrap="none">
            <a:spAutoFit/>
          </a:bodyPr>
          <a:lstStyle/>
          <a:p>
            <a:pPr algn="just"/>
            <a:r>
              <a:rPr lang="nl-NL" sz="2400">
                <a:latin typeface="Times New Roman" pitchFamily="18" charset="0"/>
                <a:cs typeface="Times New Roman" pitchFamily="18" charset="0"/>
              </a:rPr>
              <a:t>-&gt; Chất chứa nỗi niềm suy tư </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215056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8" grpId="0"/>
      <p:bldP spid="2" grpId="0"/>
      <p:bldP spid="4" grpId="0"/>
      <p:bldP spid="8" grpId="0"/>
      <p:bldP spid="9"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483787-3107-4AE4-9CD5-B72F6DE0A25B}"/>
              </a:ext>
            </a:extLst>
          </p:cNvPr>
          <p:cNvSpPr txBox="1"/>
          <p:nvPr/>
        </p:nvSpPr>
        <p:spPr>
          <a:xfrm>
            <a:off x="400433" y="85295"/>
            <a:ext cx="11434295" cy="556434"/>
          </a:xfrm>
          <a:prstGeom prst="rect">
            <a:avLst/>
          </a:prstGeom>
          <a:noFill/>
        </p:spPr>
        <p:txBody>
          <a:bodyPr wrap="square">
            <a:spAutoFit/>
          </a:bodyPr>
          <a:lstStyle/>
          <a:p>
            <a:pPr lvl="0" algn="just">
              <a:lnSpc>
                <a:spcPct val="115000"/>
              </a:lnSpc>
              <a:spcAft>
                <a:spcPts val="800"/>
              </a:spcAft>
              <a:defRPr/>
            </a:pPr>
            <a:r>
              <a:rPr lang="en-US" sz="2800" b="1">
                <a:solidFill>
                  <a:srgbClr val="1D1B11"/>
                </a:solidFill>
                <a:latin typeface="Times New Roman" panose="02020603050405020304" pitchFamily="18" charset="0"/>
                <a:ea typeface="Calibri" panose="020F0502020204030204" pitchFamily="34" charset="0"/>
                <a:cs typeface="Times New Roman" panose="02020603050405020304" pitchFamily="18" charset="0"/>
              </a:rPr>
              <a:t>2. Hai câu thực</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7E4E1B6-551C-4C1A-B73A-26EBBAAD84B0}"/>
              </a:ext>
            </a:extLst>
          </p:cNvPr>
          <p:cNvSpPr txBox="1"/>
          <p:nvPr/>
        </p:nvSpPr>
        <p:spPr>
          <a:xfrm>
            <a:off x="4275622" y="175213"/>
            <a:ext cx="6137556" cy="1185966"/>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800"/>
              </a:spcAft>
              <a:buClrTx/>
              <a:buSzTx/>
              <a:buFontTx/>
              <a:buNone/>
              <a:tabLst/>
              <a:defRPr/>
            </a:pPr>
            <a:r>
              <a:rPr kumimoji="0" lang="en-US" sz="2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8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Mõ</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thảm</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khua</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cũng</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endPar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defRPr/>
            </a:pPr>
            <a:r>
              <a:rPr lang="en-US" sz="2800" b="1" i="1" baseline="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Chuông</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sầu</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cớ</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sao</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om? </a:t>
            </a:r>
            <a:r>
              <a:rPr kumimoji="0" lang="en-US" sz="28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56AFC6CB-18B3-40F5-B509-676B23CFE275}"/>
              </a:ext>
            </a:extLst>
          </p:cNvPr>
          <p:cNvSpPr txBox="1"/>
          <p:nvPr/>
        </p:nvSpPr>
        <p:spPr>
          <a:xfrm>
            <a:off x="740068" y="2483953"/>
            <a:ext cx="10514039" cy="2074414"/>
          </a:xfrm>
          <a:prstGeom prst="rect">
            <a:avLst/>
          </a:prstGeom>
          <a:noFill/>
        </p:spPr>
        <p:txBody>
          <a:bodyPr wrap="square" rtlCol="0">
            <a:spAutoFit/>
          </a:bodyPr>
          <a:lstStyle/>
          <a:p>
            <a:pPr lvl="0" algn="just">
              <a:lnSpc>
                <a:spcPct val="120000"/>
              </a:lnSpc>
              <a:spcAft>
                <a:spcPts val="0"/>
              </a:spcAft>
              <a:buClr>
                <a:srgbClr val="231F20"/>
              </a:buClr>
              <a:buSzPts val="1200"/>
              <a:tabLst>
                <a:tab pos="113030" algn="l"/>
              </a:tabLst>
            </a:pPr>
            <a:r>
              <a:rPr kumimoji="0" lang="en-US" sz="2800" b="1" i="0" u="none" strike="noStrike" kern="1200" cap="none" spc="0" normalizeH="0" baseline="0" noProof="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280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âm thanh cũng chất chứa tâm sự, cảm xúc ai oán, thê lương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Âm thanh vang vọng từ không gian bên ngoài cũng chính là tiếng lòng tê tái, não nề của con người.</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6869AB5D-72B8-4663-BA9B-6C267C2CC7CC}"/>
              </a:ext>
            </a:extLst>
          </p:cNvPr>
          <p:cNvSpPr txBox="1"/>
          <p:nvPr/>
        </p:nvSpPr>
        <p:spPr>
          <a:xfrm>
            <a:off x="740068" y="1361179"/>
            <a:ext cx="5908926" cy="954107"/>
          </a:xfrm>
          <a:prstGeom prst="rect">
            <a:avLst/>
          </a:prstGeom>
          <a:noFill/>
        </p:spPr>
        <p:txBody>
          <a:bodyPr wrap="square" rtlCol="0">
            <a:spAutoFit/>
          </a:bodyPr>
          <a:lstStyle/>
          <a:p>
            <a:pPr marL="285750" indent="-285750" algn="just">
              <a:buFontTx/>
              <a:buChar char="-"/>
            </a:pP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Mõ</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sầu</a:t>
            </a:r>
            <a:endParaRPr lang="en-US" sz="2800" i="1"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3543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483787-3107-4AE4-9CD5-B72F6DE0A25B}"/>
              </a:ext>
            </a:extLst>
          </p:cNvPr>
          <p:cNvSpPr txBox="1"/>
          <p:nvPr/>
        </p:nvSpPr>
        <p:spPr>
          <a:xfrm>
            <a:off x="557187" y="647436"/>
            <a:ext cx="11434295" cy="490199"/>
          </a:xfrm>
          <a:prstGeom prst="rect">
            <a:avLst/>
          </a:prstGeom>
          <a:noFill/>
        </p:spPr>
        <p:txBody>
          <a:bodyPr wrap="square">
            <a:spAutoFit/>
          </a:bodyPr>
          <a:lstStyle/>
          <a:p>
            <a:pPr lvl="0" algn="just">
              <a:lnSpc>
                <a:spcPct val="115000"/>
              </a:lnSpc>
              <a:spcAft>
                <a:spcPts val="800"/>
              </a:spcAft>
              <a:defRPr/>
            </a:pPr>
            <a:r>
              <a:rPr kumimoji="0" lang="en-US" sz="2400" b="1" i="0" u="none" strike="noStrike" kern="1200" cap="none" spc="0" normalizeH="0" baseline="0" noProof="0">
                <a:ln>
                  <a:noFill/>
                </a:ln>
                <a:solidFill>
                  <a:srgbClr val="000000"/>
                </a:solidFill>
                <a:effectLst/>
                <a:uLnTx/>
                <a:uFillTx/>
                <a:latin typeface="Times New Roman" pitchFamily="18" charset="0"/>
                <a:ea typeface="Calibri" panose="020F0502020204030204" pitchFamily="34" charset="0"/>
                <a:cs typeface="Times New Roman" pitchFamily="18" charset="0"/>
              </a:rPr>
              <a:t>3.</a:t>
            </a:r>
            <a:r>
              <a:rPr kumimoji="0" lang="en-US" sz="2400" b="1" i="0" u="none" strike="noStrike" kern="1200" cap="none" spc="0" normalizeH="0" noProof="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lang="en-US" sz="2400" b="1">
                <a:solidFill>
                  <a:srgbClr val="1D1B11"/>
                </a:solidFill>
                <a:latin typeface="Times New Roman" panose="02020603050405020304" pitchFamily="18" charset="0"/>
                <a:ea typeface="Calibri" panose="020F0502020204030204" pitchFamily="34" charset="0"/>
                <a:cs typeface="Times New Roman" panose="02020603050405020304" pitchFamily="18" charset="0"/>
              </a:rPr>
              <a:t>Hai câu luận</a:t>
            </a:r>
            <a:endParaRPr kumimoji="0" lang="en-US" sz="2400" b="1"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endParaRPr>
          </a:p>
        </p:txBody>
      </p:sp>
      <p:sp>
        <p:nvSpPr>
          <p:cNvPr id="6" name="TextBox 5">
            <a:extLst>
              <a:ext uri="{FF2B5EF4-FFF2-40B4-BE49-F238E27FC236}">
                <a16:creationId xmlns:a16="http://schemas.microsoft.com/office/drawing/2014/main" id="{F7E4E1B6-551C-4C1A-B73A-26EBBAAD84B0}"/>
              </a:ext>
            </a:extLst>
          </p:cNvPr>
          <p:cNvSpPr txBox="1"/>
          <p:nvPr/>
        </p:nvSpPr>
        <p:spPr>
          <a:xfrm>
            <a:off x="4523816" y="645716"/>
            <a:ext cx="6137556" cy="1185966"/>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800"/>
              </a:spcAft>
              <a:buClrTx/>
              <a:buSzTx/>
              <a:buFontTx/>
              <a:buNone/>
              <a:tabLst/>
              <a:defRPr/>
            </a:pPr>
            <a:r>
              <a:rPr kumimoji="0" lang="en-US" sz="28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nghe</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tiếng</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thêm</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rầu</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rĩ</a:t>
            </a:r>
            <a:endPar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defRPr/>
            </a:pPr>
            <a:r>
              <a:rPr lang="en-US" sz="2800" b="1" i="1" baseline="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giận</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vì</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duyên</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mõm</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mòm</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869AB5D-72B8-4663-BA9B-6C267C2CC7CC}"/>
              </a:ext>
            </a:extLst>
          </p:cNvPr>
          <p:cNvSpPr txBox="1"/>
          <p:nvPr/>
        </p:nvSpPr>
        <p:spPr>
          <a:xfrm>
            <a:off x="403347" y="1853190"/>
            <a:ext cx="5715801" cy="1384995"/>
          </a:xfrm>
          <a:prstGeom prst="rect">
            <a:avLst/>
          </a:prstGeom>
          <a:noFill/>
        </p:spPr>
        <p:txBody>
          <a:bodyPr wrap="square" rtlCol="0">
            <a:spAutoFit/>
          </a:bodyPr>
          <a:lstStyle/>
          <a:p>
            <a:pPr marL="285750" marR="0" lvl="0" indent="-285750" algn="just"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Tâm </a:t>
            </a:r>
            <a:r>
              <a:rPr kumimoji="0" lang="en-US" sz="28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trạng</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2800">
                <a:solidFill>
                  <a:srgbClr val="000000"/>
                </a:solidFill>
                <a:latin typeface="Times New Roman" panose="02020603050405020304" pitchFamily="18" charset="0"/>
                <a:cs typeface="Times New Roman" panose="02020603050405020304" pitchFamily="18" charset="0"/>
              </a:rPr>
              <a:t>rầu </a:t>
            </a:r>
            <a:r>
              <a:rPr lang="en-US" sz="2800" dirty="0" err="1">
                <a:solidFill>
                  <a:srgbClr val="000000"/>
                </a:solidFill>
                <a:latin typeface="Times New Roman" panose="02020603050405020304" pitchFamily="18" charset="0"/>
                <a:cs typeface="Times New Roman" panose="02020603050405020304" pitchFamily="18" charset="0"/>
              </a:rPr>
              <a:t>rĩ</a:t>
            </a:r>
            <a:r>
              <a:rPr lang="en-US" sz="2800">
                <a:solidFill>
                  <a:srgbClr val="000000"/>
                </a:solidFill>
                <a:latin typeface="Times New Roman" panose="02020603050405020304" pitchFamily="18" charset="0"/>
                <a:cs typeface="Times New Roman" panose="02020603050405020304" pitchFamily="18" charset="0"/>
              </a:rPr>
              <a:t>, căm giận</a:t>
            </a:r>
          </a:p>
          <a:p>
            <a:pPr marL="285750" marR="0" lvl="0" indent="-285750" algn="just" defTabSz="914400" rtl="0" eaLnBrk="1" fontAlgn="base" latinLnBrk="0" hangingPunct="1">
              <a:lnSpc>
                <a:spcPct val="100000"/>
              </a:lnSpc>
              <a:spcBef>
                <a:spcPct val="0"/>
              </a:spcBef>
              <a:spcAft>
                <a:spcPct val="0"/>
              </a:spcAft>
              <a:buClrTx/>
              <a:buSzTx/>
              <a:buFontTx/>
              <a:buChar char="-"/>
              <a:tabLst/>
              <a:defRPr/>
            </a:pPr>
            <a:r>
              <a:rPr lang="en-US" sz="2800">
                <a:solidFill>
                  <a:srgbClr val="000000"/>
                </a:solidFill>
                <a:latin typeface="Times New Roman" panose="02020603050405020304" pitchFamily="18" charset="0"/>
                <a:cs typeface="Times New Roman" panose="02020603050405020304" pitchFamily="18" charset="0"/>
              </a:rPr>
              <a:t>Căn nguyên: vì </a:t>
            </a:r>
            <a:r>
              <a:rPr lang="en-US" sz="2800" dirty="0" err="1">
                <a:solidFill>
                  <a:srgbClr val="000000"/>
                </a:solidFill>
                <a:latin typeface="Times New Roman" panose="02020603050405020304" pitchFamily="18" charset="0"/>
                <a:cs typeface="Times New Roman" panose="02020603050405020304" pitchFamily="18" charset="0"/>
              </a:rPr>
              <a:t>duyên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cs typeface="Times New Roman" panose="02020603050405020304" pitchFamily="18" charset="0"/>
              </a:rPr>
              <a:t> </a:t>
            </a:r>
            <a:r>
              <a:rPr lang="en-US" sz="2800" err="1">
                <a:solidFill>
                  <a:srgbClr val="000000"/>
                </a:solidFill>
                <a:latin typeface="Times New Roman" panose="02020603050405020304" pitchFamily="18" charset="0"/>
                <a:cs typeface="Times New Roman" panose="02020603050405020304" pitchFamily="18" charset="0"/>
              </a:rPr>
              <a:t>mõm</a:t>
            </a:r>
            <a:r>
              <a:rPr lang="en-US" sz="2800">
                <a:solidFill>
                  <a:srgbClr val="000000"/>
                </a:solidFill>
                <a:latin typeface="Times New Roman" panose="02020603050405020304" pitchFamily="18" charset="0"/>
                <a:cs typeface="Times New Roman" panose="02020603050405020304" pitchFamily="18" charset="0"/>
              </a:rPr>
              <a:t> mòm</a:t>
            </a:r>
          </a:p>
          <a:p>
            <a:pPr marL="285750" indent="-285750" algn="just">
              <a:buFontTx/>
              <a:buChar char="-"/>
              <a:defRPr/>
            </a:pPr>
            <a:r>
              <a:rPr lang="en-US" sz="2800">
                <a:solidFill>
                  <a:srgbClr val="000000"/>
                </a:solidFill>
                <a:latin typeface="Times New Roman" panose="02020603050405020304" pitchFamily="18" charset="0"/>
                <a:cs typeface="Times New Roman" panose="02020603050405020304" pitchFamily="18" charset="0"/>
              </a:rPr>
              <a:t>Từ láy: </a:t>
            </a:r>
            <a:r>
              <a:rPr lang="en-US" sz="2800" b="1" i="1">
                <a:solidFill>
                  <a:srgbClr val="1D1B11"/>
                </a:solidFill>
                <a:latin typeface="Times New Roman" panose="02020603050405020304" pitchFamily="18" charset="0"/>
                <a:ea typeface="Calibri" panose="020F0502020204030204" pitchFamily="34" charset="0"/>
                <a:cs typeface="Times New Roman" panose="02020603050405020304" pitchFamily="18" charset="0"/>
              </a:rPr>
              <a:t>rầu rĩ, mõm mòm</a:t>
            </a:r>
          </a:p>
        </p:txBody>
      </p:sp>
      <p:sp>
        <p:nvSpPr>
          <p:cNvPr id="3" name="TextBox 2">
            <a:extLst>
              <a:ext uri="{FF2B5EF4-FFF2-40B4-BE49-F238E27FC236}">
                <a16:creationId xmlns:a16="http://schemas.microsoft.com/office/drawing/2014/main" id="{7E05BE0F-1872-4F7B-BE80-BB6E875C24BD}"/>
              </a:ext>
            </a:extLst>
          </p:cNvPr>
          <p:cNvSpPr txBox="1"/>
          <p:nvPr/>
        </p:nvSpPr>
        <p:spPr>
          <a:xfrm>
            <a:off x="403347" y="4714236"/>
            <a:ext cx="11431602" cy="1384995"/>
          </a:xfrm>
          <a:prstGeom prst="rect">
            <a:avLst/>
          </a:prstGeom>
          <a:noFill/>
        </p:spPr>
        <p:txBody>
          <a:bodyPr wrap="square" rtlCol="0">
            <a:spAutoFit/>
          </a:bodyPr>
          <a:lstStyle/>
          <a:p>
            <a:pPr algn="just"/>
            <a:r>
              <a:rPr lang="en-US" sz="2800" b="1" i="1">
                <a:solidFill>
                  <a:srgbClr val="C00000"/>
                </a:solidFill>
                <a:latin typeface="Times New Roman" panose="02020603050405020304" pitchFamily="18" charset="0"/>
                <a:ea typeface="Calibri" panose="020F0502020204030204" pitchFamily="34" charset="0"/>
                <a:sym typeface="Wingdings" panose="05000000000000000000" pitchFamily="2" charset="2"/>
              </a:rPr>
              <a:t> Sáu câu thơ đầu khắc họa tâm trạng cô đơn, sầu tủi, căm giận của người phụ nữ khi duyên phận lỡ làng. Qua đó, </a:t>
            </a:r>
            <a:r>
              <a:rPr lang="en-US" sz="2800" b="1" i="1">
                <a:solidFill>
                  <a:srgbClr val="C00000"/>
                </a:solidFill>
                <a:latin typeface="Times New Roman" panose="02020603050405020304" pitchFamily="18" charset="0"/>
                <a:ea typeface="Calibri" panose="020F0502020204030204" pitchFamily="34" charset="0"/>
              </a:rPr>
              <a:t>Hồ </a:t>
            </a:r>
            <a:r>
              <a:rPr lang="en-US" sz="2800" b="1" i="1" dirty="0" err="1">
                <a:solidFill>
                  <a:srgbClr val="C00000"/>
                </a:solidFill>
                <a:latin typeface="Times New Roman" panose="02020603050405020304" pitchFamily="18" charset="0"/>
                <a:ea typeface="Calibri" panose="020F0502020204030204" pitchFamily="34" charset="0"/>
              </a:rPr>
              <a:t>Xuân</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Hương</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thể</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hiện</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sự</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thấu</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hiểu</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đồng</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cảm</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với</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thân</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phận</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của</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người</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phụ</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nữ</a:t>
            </a:r>
            <a:r>
              <a:rPr lang="en-US" sz="2800" b="1" i="1" dirty="0">
                <a:solidFill>
                  <a:srgbClr val="C00000"/>
                </a:solidFill>
                <a:latin typeface="Times New Roman" panose="02020603050405020304" pitchFamily="18" charset="0"/>
                <a:ea typeface="Calibri" panose="020F0502020204030204" pitchFamily="34" charset="0"/>
              </a:rPr>
              <a:t>.</a:t>
            </a:r>
            <a:endParaRPr lang="en-US" sz="2800" b="1" i="1" dirty="0">
              <a:solidFill>
                <a:srgbClr val="C00000"/>
              </a:solidFill>
            </a:endParaRPr>
          </a:p>
        </p:txBody>
      </p:sp>
      <p:sp>
        <p:nvSpPr>
          <p:cNvPr id="8" name="Rectangle 7"/>
          <p:cNvSpPr/>
          <p:nvPr/>
        </p:nvSpPr>
        <p:spPr>
          <a:xfrm>
            <a:off x="403347" y="3262533"/>
            <a:ext cx="11167739" cy="954107"/>
          </a:xfrm>
          <a:prstGeom prst="rect">
            <a:avLst/>
          </a:prstGeom>
        </p:spPr>
        <p:txBody>
          <a:bodyPr wrap="square">
            <a:spAutoFit/>
          </a:bodyPr>
          <a:lstStyle/>
          <a:p>
            <a:pPr algn="just"/>
            <a:r>
              <a:rPr lang="en-US" sz="2800" b="1">
                <a:latin typeface="Times New Roman" panose="02020603050405020304" pitchFamily="18" charset="0"/>
                <a:cs typeface="Times New Roman" panose="02020603050405020304" pitchFamily="18" charset="0"/>
                <a:sym typeface="Wingdings" panose="05000000000000000000" pitchFamily="2" charset="2"/>
              </a:rPr>
              <a:t> Tâm trạng oán hận vì </a:t>
            </a:r>
            <a:r>
              <a:rPr lang="vi-VN" sz="2800" b="1">
                <a:latin typeface="Times New Roman" panose="02020603050405020304" pitchFamily="18" charset="0"/>
                <a:cs typeface="Times New Roman" panose="02020603050405020304" pitchFamily="18" charset="0"/>
              </a:rPr>
              <a:t>số phận hẩm hiu, duyên tình lỡ làng, tuổi trẻ phai tàn.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99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E4E1B6-551C-4C1A-B73A-26EBBAAD84B0}"/>
              </a:ext>
            </a:extLst>
          </p:cNvPr>
          <p:cNvSpPr txBox="1"/>
          <p:nvPr/>
        </p:nvSpPr>
        <p:spPr>
          <a:xfrm>
            <a:off x="3729711" y="145648"/>
            <a:ext cx="6137556" cy="1185966"/>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800"/>
              </a:spcAft>
              <a:buClrTx/>
              <a:buSzTx/>
              <a:buFontTx/>
              <a:buNone/>
              <a:tabLst/>
              <a:defRPr/>
            </a:pPr>
            <a:r>
              <a:rPr kumimoji="0" lang="en-US" sz="28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Tài</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tử</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ai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tá</a:t>
            </a:r>
            <a:endPar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defRPr/>
            </a:pPr>
            <a:r>
              <a:rPr lang="en-US" sz="2800" b="1" i="1" baseline="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đâu</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chịu</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già</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tom.</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1B5FA2CC-D87B-415B-BAE5-ED640E80D0A1}"/>
              </a:ext>
            </a:extLst>
          </p:cNvPr>
          <p:cNvSpPr txBox="1"/>
          <p:nvPr/>
        </p:nvSpPr>
        <p:spPr>
          <a:xfrm>
            <a:off x="200520" y="29143"/>
            <a:ext cx="2984211" cy="587853"/>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800"/>
              </a:spcAft>
              <a:buClrTx/>
              <a:buSzTx/>
              <a:buFontTx/>
              <a:buNone/>
              <a:tabLst/>
              <a:defRPr/>
            </a:pPr>
            <a:r>
              <a:rPr kumimoji="0" lang="en-US" sz="2800" b="1" i="0" u="none" strike="noStrike" kern="1200" cap="none" spc="0" normalizeH="0" baseline="0" noProof="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4. Hai </a:t>
            </a:r>
            <a:r>
              <a:rPr kumimoji="0" lang="en-US" sz="2800" b="1" i="0" u="none" strike="noStrike" kern="1200" cap="none" spc="0" normalizeH="0" baseline="0" noProof="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1200" cap="none" spc="0" normalizeH="0" baseline="0" noProof="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1D1B11"/>
                </a:solidFill>
                <a:latin typeface="Times New Roman" panose="02020603050405020304" pitchFamily="18" charset="0"/>
                <a:ea typeface="Calibri" panose="020F0502020204030204" pitchFamily="34" charset="0"/>
                <a:cs typeface="Times New Roman" panose="02020603050405020304" pitchFamily="18" charset="0"/>
              </a:rPr>
              <a:t>kết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869AB5D-72B8-4663-BA9B-6C267C2CC7CC}"/>
              </a:ext>
            </a:extLst>
          </p:cNvPr>
          <p:cNvSpPr txBox="1"/>
          <p:nvPr/>
        </p:nvSpPr>
        <p:spPr>
          <a:xfrm>
            <a:off x="342882" y="1501431"/>
            <a:ext cx="11649924" cy="1754326"/>
          </a:xfrm>
          <a:prstGeom prst="rect">
            <a:avLst/>
          </a:prstGeom>
          <a:noFill/>
        </p:spPr>
        <p:txBody>
          <a:bodyPr wrap="square" rtlCol="0">
            <a:spAutoFit/>
          </a:bodyPr>
          <a:lstStyle/>
          <a:p>
            <a:pPr marL="285750" lvl="0" indent="-285750" algn="just">
              <a:lnSpc>
                <a:spcPct val="150000"/>
              </a:lnSpc>
              <a:buFontTx/>
              <a:buChar char="-"/>
              <a:defRPr/>
            </a:pP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p>
          <a:p>
            <a:pPr algn="just">
              <a:lnSpc>
                <a:spcPct val="150000"/>
              </a:lnSpc>
              <a:defRPr/>
            </a:pPr>
            <a:r>
              <a:rPr lang="en-US" sz="2400">
                <a:latin typeface="Times New Roman" panose="02020603050405020304" pitchFamily="18"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đâu</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chịu</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già</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tom”</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a:latin typeface="Times New Roman" panose="02020603050405020304" pitchFamily="18" charset="0"/>
                <a:cs typeface="Times New Roman" panose="02020603050405020304" pitchFamily="18" charset="0"/>
              </a:rPr>
              <a:t>Câu thơ </a:t>
            </a:r>
            <a:r>
              <a:rPr lang="vi-VN" sz="2400">
                <a:latin typeface="Times New Roman" panose="02020603050405020304" pitchFamily="18" charset="0"/>
                <a:cs typeface="Times New Roman" panose="02020603050405020304" pitchFamily="18" charset="0"/>
              </a:rPr>
              <a:t>là </a:t>
            </a:r>
            <a:r>
              <a:rPr lang="vi-VN" sz="2400" dirty="0">
                <a:latin typeface="Times New Roman" panose="02020603050405020304" pitchFamily="18" charset="0"/>
                <a:cs typeface="Times New Roman" panose="02020603050405020304" pitchFamily="18" charset="0"/>
              </a:rPr>
              <a:t>một </a:t>
            </a:r>
            <a:r>
              <a:rPr lang="vi-VN" sz="2400">
                <a:latin typeface="Times New Roman" panose="02020603050405020304" pitchFamily="18" charset="0"/>
                <a:cs typeface="Times New Roman" panose="02020603050405020304" pitchFamily="18" charset="0"/>
              </a:rPr>
              <a:t>nụ cười</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trẻ </a:t>
            </a:r>
            <a:r>
              <a:rPr lang="vi-VN" sz="2400" dirty="0">
                <a:latin typeface="Times New Roman" panose="02020603050405020304" pitchFamily="18" charset="0"/>
                <a:cs typeface="Times New Roman" panose="02020603050405020304" pitchFamily="18" charset="0"/>
              </a:rPr>
              <a:t>trung, tinh nghịch, thách đố lại với định mệnh </a:t>
            </a:r>
            <a:r>
              <a:rPr lang="vi-VN" sz="2400">
                <a:latin typeface="Times New Roman" panose="02020603050405020304" pitchFamily="18" charset="0"/>
                <a:cs typeface="Times New Roman" panose="02020603050405020304" pitchFamily="18" charset="0"/>
              </a:rPr>
              <a:t>oan nghiệt</a:t>
            </a:r>
            <a:r>
              <a:rPr lang="en-US" sz="240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54842" y="4240848"/>
            <a:ext cx="11649924" cy="1384995"/>
          </a:xfrm>
          <a:prstGeom prst="rect">
            <a:avLst/>
          </a:prstGeom>
        </p:spPr>
        <p:txBody>
          <a:bodyPr wrap="square">
            <a:spAutoFit/>
          </a:bodyPr>
          <a:lstStyle/>
          <a:p>
            <a:pPr algn="just">
              <a:defRPr/>
            </a:pPr>
            <a:r>
              <a:rPr lang="en-US" sz="2800" b="1"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a:solidFill>
                  <a:srgbClr val="FF0000"/>
                </a:solidFill>
                <a:latin typeface="Times New Roman" panose="02020603050405020304" pitchFamily="18" charset="0"/>
                <a:cs typeface="Times New Roman" panose="02020603050405020304" pitchFamily="18" charset="0"/>
              </a:rPr>
              <a:t>Qua việc khẳng định bản lĩnh và khát khao hạnh phúc, HXH bộc lộ thái độ trân trọng, ngợi ca bản lĩnh, ý thức về quyền sống và khát vọng hạnh phúc của ng</a:t>
            </a:r>
            <a:r>
              <a:rPr lang="vi-VN" sz="2800" b="1" i="1">
                <a:solidFill>
                  <a:srgbClr val="FF0000"/>
                </a:solidFill>
                <a:latin typeface="Times New Roman" panose="02020603050405020304" pitchFamily="18" charset="0"/>
                <a:cs typeface="Times New Roman" panose="02020603050405020304" pitchFamily="18" charset="0"/>
              </a:rPr>
              <a:t>ư</a:t>
            </a:r>
            <a:r>
              <a:rPr lang="en-US" sz="2800" b="1" i="1">
                <a:solidFill>
                  <a:srgbClr val="FF0000"/>
                </a:solidFill>
                <a:latin typeface="Times New Roman" panose="02020603050405020304" pitchFamily="18" charset="0"/>
                <a:cs typeface="Times New Roman" panose="02020603050405020304" pitchFamily="18" charset="0"/>
              </a:rPr>
              <a:t>ời phụ nữ trong XHPK x</a:t>
            </a:r>
            <a:r>
              <a:rPr lang="vi-VN" sz="2800" b="1" i="1">
                <a:solidFill>
                  <a:srgbClr val="FF0000"/>
                </a:solidFill>
                <a:latin typeface="Times New Roman" panose="02020603050405020304" pitchFamily="18" charset="0"/>
                <a:cs typeface="Times New Roman" panose="02020603050405020304" pitchFamily="18" charset="0"/>
              </a:rPr>
              <a:t>ư</a:t>
            </a:r>
            <a:r>
              <a:rPr lang="en-US" sz="2800" b="1" i="1">
                <a:solidFill>
                  <a:srgbClr val="FF0000"/>
                </a:solidFill>
                <a:latin typeface="Times New Roman" panose="02020603050405020304" pitchFamily="18" charset="0"/>
                <a:cs typeface="Times New Roman" panose="02020603050405020304" pitchFamily="18" charset="0"/>
              </a:rPr>
              <a:t>a.</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80570" y="3255757"/>
            <a:ext cx="11412583" cy="461665"/>
          </a:xfrm>
          <a:prstGeom prst="rect">
            <a:avLst/>
          </a:prstGeom>
        </p:spPr>
        <p:txBody>
          <a:bodyPr wrap="square">
            <a:spAutoFit/>
          </a:bodyPr>
          <a:lstStyle/>
          <a:p>
            <a:pPr algn="just"/>
            <a:r>
              <a:rPr lang="en-US" sz="2400" b="1">
                <a:latin typeface="Times New Roman" panose="02020603050405020304" pitchFamily="18" charset="0"/>
                <a:cs typeface="Times New Roman" panose="02020603050405020304" pitchFamily="18" charset="0"/>
              </a:rPr>
              <a:t>-&gt;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Hai câu th</a:t>
            </a:r>
            <a:r>
              <a:rPr lang="vi-VN"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ơ</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2400" b="1">
                <a:latin typeface="Times New Roman" panose="02020603050405020304" pitchFamily="18" charset="0"/>
                <a:cs typeface="Times New Roman" panose="02020603050405020304" pitchFamily="18" charset="0"/>
              </a:rPr>
              <a:t>khẳng định bản lĩnh và khao khát mãnh liệt của người phụ nữ.</a:t>
            </a:r>
            <a:endParaRPr lang="en-US" sz="2400" b="1"/>
          </a:p>
        </p:txBody>
      </p:sp>
    </p:spTree>
    <p:extLst>
      <p:ext uri="{BB962C8B-B14F-4D97-AF65-F5344CB8AC3E}">
        <p14:creationId xmlns:p14="http://schemas.microsoft.com/office/powerpoint/2010/main" val="418368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F7BDDB8-934D-4162-93B7-E23020E404A7}"/>
              </a:ext>
            </a:extLst>
          </p:cNvPr>
          <p:cNvSpPr txBox="1"/>
          <p:nvPr/>
        </p:nvSpPr>
        <p:spPr>
          <a:xfrm>
            <a:off x="318500" y="591347"/>
            <a:ext cx="11671443" cy="2577116"/>
          </a:xfrm>
          <a:prstGeom prst="rect">
            <a:avLst/>
          </a:prstGeom>
          <a:noFill/>
        </p:spPr>
        <p:txBody>
          <a:bodyPr wrap="square" rtlCol="0">
            <a:spAutoFit/>
          </a:bodyPr>
          <a:lstStyle/>
          <a:p>
            <a:pPr>
              <a:lnSpc>
                <a:spcPct val="115000"/>
              </a:lnSpc>
              <a:spcAft>
                <a:spcPts val="800"/>
              </a:spcAft>
            </a:pP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dung</a:t>
            </a:r>
            <a:r>
              <a:rPr lang="en-US" sz="2400" b="1" dirty="0">
                <a:solidFill>
                  <a:srgbClr val="FFB83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FFB83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tủi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mỉa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mai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phẫn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uất</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duyên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éo</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le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ngang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p>
          <a:p>
            <a:pPr lvl="0" algn="just">
              <a:spcAft>
                <a:spcPts val="0"/>
              </a:spcAft>
              <a:buClr>
                <a:srgbClr val="231F20"/>
              </a:buClr>
              <a:buSzPts val="1200"/>
              <a:tabLst>
                <a:tab pos="125095" algn="l"/>
              </a:tabLst>
            </a:pPr>
            <a:r>
              <a:rPr lang="en-US" sz="24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CE79D815-5683-436D-B1B3-7E949D856055}"/>
              </a:ext>
            </a:extLst>
          </p:cNvPr>
          <p:cNvSpPr txBox="1"/>
          <p:nvPr/>
        </p:nvSpPr>
        <p:spPr>
          <a:xfrm>
            <a:off x="202059" y="2633497"/>
            <a:ext cx="11787884" cy="3888244"/>
          </a:xfrm>
          <a:prstGeom prst="rect">
            <a:avLst/>
          </a:prstGeom>
          <a:noFill/>
        </p:spPr>
        <p:txBody>
          <a:bodyPr wrap="square" rtlCol="0">
            <a:spAutoFit/>
          </a:bodyPr>
          <a:lstStyle/>
          <a:p>
            <a:pPr>
              <a:spcAft>
                <a:spcPts val="800"/>
              </a:spcAft>
            </a:pPr>
            <a:r>
              <a:rPr lang="en-US" sz="2400" b="1" dirty="0">
                <a:solidFill>
                  <a:srgbClr val="BFA2D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om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văng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vẳng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rầu</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rĩ</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thảm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chuông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duyên</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già</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tom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buClr>
                <a:srgbClr val="231F20"/>
              </a:buClr>
              <a:buSzPts val="1200"/>
              <a:tabLst>
                <a:tab pos="113030" algn="l"/>
              </a:tabLst>
            </a:pPr>
            <a:r>
              <a:rPr lang="en-US" sz="240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Hình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chuông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khoải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buClr>
                <a:srgbClr val="231F20"/>
              </a:buClr>
              <a:buSzPts val="1200"/>
              <a:tabLst>
                <a:tab pos="140335" algn="l"/>
              </a:tabLst>
            </a:pPr>
            <a:r>
              <a:rPr lang="en-US" sz="240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Giọng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xót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nghễ</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lộng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buClr>
                <a:srgbClr val="231F20"/>
              </a:buClr>
              <a:buSzPts val="1200"/>
              <a:tabLst>
                <a:tab pos="128270" algn="l"/>
              </a:tabLst>
            </a:pP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hận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khao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thảm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chuông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cớ</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duyên</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7" name="Title 4">
            <a:extLst>
              <a:ext uri="{FF2B5EF4-FFF2-40B4-BE49-F238E27FC236}">
                <a16:creationId xmlns:a16="http://schemas.microsoft.com/office/drawing/2014/main" id="{5FED8F0B-5956-4FB5-959D-5E43D4B7BDF9}"/>
              </a:ext>
            </a:extLst>
          </p:cNvPr>
          <p:cNvSpPr txBox="1">
            <a:spLocks/>
          </p:cNvSpPr>
          <p:nvPr/>
        </p:nvSpPr>
        <p:spPr>
          <a:xfrm>
            <a:off x="-94805" y="99249"/>
            <a:ext cx="3423481" cy="533195"/>
          </a:xfrm>
          <a:prstGeom prst="flowChartTerminator">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lang="en-US" sz="4000" b="1" kern="120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Aft>
                <a:spcPts val="0"/>
              </a:spcAft>
            </a:pPr>
            <a:r>
              <a:rPr lang="en-US" sz="3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Tổng</a:t>
            </a:r>
            <a:r>
              <a:rPr lang="en-US" sz="3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kết</a:t>
            </a:r>
            <a:endParaRPr lang="en-US" sz="3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200517" y="132434"/>
            <a:ext cx="2949083"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8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Luyện tập</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C41F5ED-61FA-4792-B6ED-908C784054B7}"/>
              </a:ext>
            </a:extLst>
          </p:cNvPr>
          <p:cNvSpPr/>
          <p:nvPr/>
        </p:nvSpPr>
        <p:spPr>
          <a:xfrm>
            <a:off x="349321" y="775686"/>
            <a:ext cx="11589251" cy="2332946"/>
          </a:xfrm>
          <a:prstGeom prst="rect">
            <a:avLst/>
          </a:prstGeom>
        </p:spPr>
        <p:txBody>
          <a:bodyPr wrap="square">
            <a:spAutoFit/>
          </a:bodyPr>
          <a:lstStyle/>
          <a:p>
            <a:pPr>
              <a:lnSpc>
                <a:spcPct val="120000"/>
              </a:lnSpc>
              <a:spcAft>
                <a:spcPts val="0"/>
              </a:spcAft>
            </a:pP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Phương án nào dưới đây nêu đúng thể loại và chữ viết của bài thơ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Tự tình</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buAutoNum type="alphaUcPeriod"/>
            </a:pPr>
            <a:r>
              <a:rPr lang="vi-VN" sz="2800" dirty="0">
                <a:solidFill>
                  <a:srgbClr val="231F20"/>
                </a:solidFill>
                <a:latin typeface="Times New Roman" panose="02020603050405020304" pitchFamily="18" charset="0"/>
                <a:ea typeface="Times New Roman" panose="02020603050405020304" pitchFamily="18" charset="0"/>
              </a:rPr>
              <a:t>Thất ngôn </a:t>
            </a:r>
            <a:r>
              <a:rPr lang="en-US" sz="2800" dirty="0">
                <a:solidFill>
                  <a:srgbClr val="231F20"/>
                </a:solidFill>
                <a:latin typeface="Times New Roman" panose="02020603050405020304" pitchFamily="18" charset="0"/>
                <a:ea typeface="Times New Roman" panose="02020603050405020304" pitchFamily="18" charset="0"/>
              </a:rPr>
              <a:t>xen </a:t>
            </a:r>
            <a:r>
              <a:rPr lang="vi-VN" sz="2800" dirty="0">
                <a:solidFill>
                  <a:srgbClr val="231F20"/>
                </a:solidFill>
                <a:latin typeface="Times New Roman" panose="02020603050405020304" pitchFamily="18" charset="0"/>
                <a:ea typeface="Times New Roman" panose="02020603050405020304" pitchFamily="18" charset="0"/>
              </a:rPr>
              <a:t>lục ngôn, chữ Nôm </a:t>
            </a:r>
            <a:endParaRPr lang="en-US" sz="2800" dirty="0">
              <a:solidFill>
                <a:srgbClr val="231F20"/>
              </a:solidFill>
              <a:latin typeface="Times New Roman" panose="02020603050405020304" pitchFamily="18" charset="0"/>
              <a:ea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B. </a:t>
            </a:r>
            <a:r>
              <a:rPr lang="vi-VN" sz="2800" dirty="0">
                <a:solidFill>
                  <a:srgbClr val="231F20"/>
                </a:solidFill>
                <a:latin typeface="Times New Roman" panose="02020603050405020304" pitchFamily="18" charset="0"/>
                <a:ea typeface="Times New Roman" panose="02020603050405020304" pitchFamily="18" charset="0"/>
              </a:rPr>
              <a:t>Thất ngôn bát cú Đường luật, chữ Nôm</a:t>
            </a:r>
            <a:endParaRPr lang="en-US" sz="2800" dirty="0">
              <a:solidFill>
                <a:srgbClr val="231F20"/>
              </a:solidFill>
              <a:latin typeface="Times New Roman" panose="02020603050405020304" pitchFamily="18" charset="0"/>
              <a:ea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C. </a:t>
            </a:r>
            <a:r>
              <a:rPr lang="vi-VN" sz="2800" dirty="0">
                <a:solidFill>
                  <a:srgbClr val="231F20"/>
                </a:solidFill>
                <a:latin typeface="Times New Roman" panose="02020603050405020304" pitchFamily="18" charset="0"/>
                <a:ea typeface="Times New Roman" panose="02020603050405020304" pitchFamily="18" charset="0"/>
              </a:rPr>
              <a:t>Thất ngôn bát cú Đường luật, chữ Hán </a:t>
            </a:r>
            <a:endParaRPr lang="en-US" sz="2800" dirty="0">
              <a:solidFill>
                <a:srgbClr val="231F20"/>
              </a:solidFill>
              <a:latin typeface="Times New Roman" panose="02020603050405020304" pitchFamily="18" charset="0"/>
              <a:ea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D. </a:t>
            </a:r>
            <a:r>
              <a:rPr lang="vi-VN" sz="2800" dirty="0">
                <a:solidFill>
                  <a:srgbClr val="231F20"/>
                </a:solidFill>
                <a:latin typeface="Times New Roman" panose="02020603050405020304" pitchFamily="18" charset="0"/>
                <a:ea typeface="Times New Roman" panose="02020603050405020304" pitchFamily="18" charset="0"/>
              </a:rPr>
              <a:t>Thất ngôn bát cú Đường luật, chữ quốc ngữ</a:t>
            </a:r>
            <a:endParaRPr lang="en-US" sz="2800" dirty="0"/>
          </a:p>
        </p:txBody>
      </p:sp>
      <p:sp>
        <p:nvSpPr>
          <p:cNvPr id="4" name="Rectangle 3">
            <a:extLst>
              <a:ext uri="{FF2B5EF4-FFF2-40B4-BE49-F238E27FC236}">
                <a16:creationId xmlns:a16="http://schemas.microsoft.com/office/drawing/2014/main" id="{26096F91-280E-417E-B0D0-21FE88AF879C}"/>
              </a:ext>
            </a:extLst>
          </p:cNvPr>
          <p:cNvSpPr/>
          <p:nvPr/>
        </p:nvSpPr>
        <p:spPr>
          <a:xfrm>
            <a:off x="386992" y="3256218"/>
            <a:ext cx="11551579" cy="3194721"/>
          </a:xfrm>
          <a:prstGeom prst="rect">
            <a:avLst/>
          </a:prstGeom>
        </p:spPr>
        <p:txBody>
          <a:bodyPr wrap="square">
            <a:spAutoFit/>
          </a:bodyPr>
          <a:lstStyle/>
          <a:p>
            <a:pPr>
              <a:lnSpc>
                <a:spcPct val="120000"/>
              </a:lnSpc>
              <a:spcAft>
                <a:spcPts val="0"/>
              </a:spcAft>
            </a:pP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Duyên phận lỡ làng, tình cảnh trớ trêu của người phụ nữ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 thơ được thể hiện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câu thơ nào?</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20000"/>
              </a:lnSpc>
              <a:spcAft>
                <a:spcPts val="0"/>
              </a:spcAft>
              <a:buAutoNum type="alphaUcPeriod"/>
            </a:pP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Oán hận trông </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ra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khắp mọi chòm </a:t>
            </a:r>
            <a:endPar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Chuông sầu chẳng đánh cớ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om?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Sau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giận vì duyên để mõm mòm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Thân này đâu đã chịu già </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tom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49321" y="1724481"/>
            <a:ext cx="6255174" cy="523220"/>
          </a:xfrm>
          <a:prstGeom prst="rect">
            <a:avLst/>
          </a:prstGeom>
        </p:spPr>
        <p:txBody>
          <a:bodyPr wrap="none">
            <a:spAutoFit/>
          </a:bodyPr>
          <a:lstStyle/>
          <a:p>
            <a:pPr algn="just"/>
            <a:r>
              <a:rPr lang="en-US" sz="2800">
                <a:solidFill>
                  <a:srgbClr val="FF0000"/>
                </a:solidFill>
                <a:latin typeface="Times New Roman" panose="02020603050405020304" pitchFamily="18" charset="0"/>
                <a:ea typeface="Times New Roman" panose="02020603050405020304" pitchFamily="18" charset="0"/>
              </a:rPr>
              <a:t>B. </a:t>
            </a:r>
            <a:r>
              <a:rPr lang="vi-VN" sz="2800">
                <a:solidFill>
                  <a:srgbClr val="FF0000"/>
                </a:solidFill>
                <a:latin typeface="Times New Roman" panose="02020603050405020304" pitchFamily="18" charset="0"/>
                <a:ea typeface="Times New Roman" panose="02020603050405020304" pitchFamily="18" charset="0"/>
              </a:rPr>
              <a:t>Thất ngôn bát cú Đường luật, chữ Nôm</a:t>
            </a:r>
            <a:endParaRPr lang="en-US" sz="2800"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407377" y="5345795"/>
            <a:ext cx="5168403" cy="564257"/>
          </a:xfrm>
          <a:prstGeom prst="rect">
            <a:avLst/>
          </a:prstGeom>
        </p:spPr>
        <p:txBody>
          <a:bodyPr wrap="none">
            <a:spAutoFit/>
          </a:bodyPr>
          <a:lstStyle/>
          <a:p>
            <a:pPr algn="just">
              <a:lnSpc>
                <a:spcPct val="120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 </a:t>
            </a:r>
            <a:r>
              <a:rPr lang="vi-VN" sz="28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giận vì duyên để mõm mòm</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61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41F5ED-61FA-4792-B6ED-908C784054B7}"/>
              </a:ext>
            </a:extLst>
          </p:cNvPr>
          <p:cNvSpPr/>
          <p:nvPr/>
        </p:nvSpPr>
        <p:spPr>
          <a:xfrm>
            <a:off x="349321" y="238669"/>
            <a:ext cx="11589251" cy="2591479"/>
          </a:xfrm>
          <a:prstGeom prst="rect">
            <a:avLst/>
          </a:prstGeom>
        </p:spPr>
        <p:txBody>
          <a:bodyPr wrap="square">
            <a:spAutoFit/>
          </a:bodyPr>
          <a:lstStyle/>
          <a:p>
            <a:pPr>
              <a:lnSpc>
                <a:spcPct val="120000"/>
              </a:lnSpc>
              <a:spcAft>
                <a:spcPts val="0"/>
              </a:spcAft>
            </a:pP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Trạng thái cảm xúc nào của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 KHÔNG được thể hiện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 thơ?</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Đau đớn, xót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xa</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Buồn bã, phẫn uất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Khát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khao, hi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vọng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D. </a:t>
            </a:r>
            <a:r>
              <a:rPr lang="vi-VN" sz="2800" dirty="0">
                <a:solidFill>
                  <a:srgbClr val="231F20"/>
                </a:solidFill>
                <a:latin typeface="Times New Roman" panose="02020603050405020304" pitchFamily="18" charset="0"/>
                <a:ea typeface="Times New Roman" panose="02020603050405020304" pitchFamily="18" charset="0"/>
              </a:rPr>
              <a:t>Bế tắc, tuyệt vọng</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6096F91-280E-417E-B0D0-21FE88AF879C}"/>
              </a:ext>
            </a:extLst>
          </p:cNvPr>
          <p:cNvSpPr/>
          <p:nvPr/>
        </p:nvSpPr>
        <p:spPr>
          <a:xfrm>
            <a:off x="82194" y="2719200"/>
            <a:ext cx="12109807" cy="3108543"/>
          </a:xfrm>
          <a:prstGeom prst="rect">
            <a:avLst/>
          </a:prstGeom>
        </p:spPr>
        <p:txBody>
          <a:bodyPr wrap="square">
            <a:spAutoFit/>
          </a:bodyPr>
          <a:lstStyle/>
          <a:p>
            <a:pPr algn="just">
              <a:spcAft>
                <a:spcPts val="0"/>
              </a:spcAft>
            </a:pP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4.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Biện pháp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 nhân hoá được sử dụng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câu thơ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 thảm không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khua</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mà cũng cốc,/ Chuông sầu chẳng đánh cớ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om?”</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 tác dụng gì? </a:t>
            </a:r>
            <a:endPar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Nhấn mạnh sự tương phản giữa cảnh vật thiên nhiên và nỗi lòng của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 trạng hoá thiên nhiên, khiến âm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ngoại cảnh trở thành tiếng lòng của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Mô phỏng âm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tự nhiên, làm nổi bật sự mênh mông, tĩnh lặng của cảnh vật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solidFill>
                  <a:srgbClr val="231F20"/>
                </a:solidFill>
                <a:latin typeface="Times New Roman" panose="02020603050405020304" pitchFamily="18" charset="0"/>
                <a:ea typeface="Times New Roman" panose="02020603050405020304" pitchFamily="18" charset="0"/>
              </a:rPr>
              <a:t>D. </a:t>
            </a:r>
            <a:r>
              <a:rPr lang="vi-VN" sz="2800" dirty="0">
                <a:solidFill>
                  <a:srgbClr val="231F20"/>
                </a:solidFill>
                <a:latin typeface="Times New Roman" panose="02020603050405020304" pitchFamily="18" charset="0"/>
                <a:ea typeface="Times New Roman" panose="02020603050405020304" pitchFamily="18" charset="0"/>
              </a:rPr>
              <a:t>Gợi liên tưởng đến số phận éo </a:t>
            </a:r>
            <a:r>
              <a:rPr lang="en-US" sz="2800" dirty="0">
                <a:solidFill>
                  <a:srgbClr val="231F20"/>
                </a:solidFill>
                <a:latin typeface="Times New Roman" panose="02020603050405020304" pitchFamily="18" charset="0"/>
                <a:ea typeface="Times New Roman" panose="02020603050405020304" pitchFamily="18" charset="0"/>
              </a:rPr>
              <a:t>le, </a:t>
            </a:r>
            <a:r>
              <a:rPr lang="vi-VN" sz="2800" dirty="0">
                <a:solidFill>
                  <a:srgbClr val="231F20"/>
                </a:solidFill>
                <a:latin typeface="Times New Roman" panose="02020603050405020304" pitchFamily="18" charset="0"/>
                <a:ea typeface="Times New Roman" panose="02020603050405020304" pitchFamily="18" charset="0"/>
              </a:rPr>
              <a:t>trắc trở, tình duyên lận đận của người phụ nữ</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49321" y="2308591"/>
            <a:ext cx="3231975" cy="523220"/>
          </a:xfrm>
          <a:prstGeom prst="rect">
            <a:avLst/>
          </a:prstGeom>
        </p:spPr>
        <p:txBody>
          <a:bodyPr wrap="none">
            <a:spAutoFit/>
          </a:bodyPr>
          <a:lstStyle/>
          <a:p>
            <a:pPr algn="just"/>
            <a:r>
              <a:rPr lang="en-US" sz="2800">
                <a:solidFill>
                  <a:srgbClr val="FF0000"/>
                </a:solidFill>
                <a:latin typeface="Times New Roman" panose="02020603050405020304" pitchFamily="18" charset="0"/>
                <a:ea typeface="Times New Roman" panose="02020603050405020304" pitchFamily="18" charset="0"/>
              </a:rPr>
              <a:t>D. </a:t>
            </a:r>
            <a:r>
              <a:rPr lang="vi-VN" sz="2800">
                <a:solidFill>
                  <a:srgbClr val="FF0000"/>
                </a:solidFill>
                <a:latin typeface="Times New Roman" panose="02020603050405020304" pitchFamily="18" charset="0"/>
                <a:ea typeface="Times New Roman" panose="02020603050405020304" pitchFamily="18" charset="0"/>
              </a:rPr>
              <a:t>Bế tắc, tuyệt vọng</a:t>
            </a:r>
            <a:endParaRPr lang="en-US" sz="2800" dirty="0">
              <a:solidFill>
                <a:srgbClr val="FF0000"/>
              </a:solidFill>
            </a:endParaRPr>
          </a:p>
        </p:txBody>
      </p:sp>
      <p:sp>
        <p:nvSpPr>
          <p:cNvPr id="6" name="Rectangle 5"/>
          <p:cNvSpPr/>
          <p:nvPr/>
        </p:nvSpPr>
        <p:spPr>
          <a:xfrm>
            <a:off x="116117" y="4004857"/>
            <a:ext cx="12075884" cy="954107"/>
          </a:xfrm>
          <a:prstGeom prst="rect">
            <a:avLst/>
          </a:prstGeom>
        </p:spPr>
        <p:txBody>
          <a:bodyPr wrap="square">
            <a:spAutoFit/>
          </a:bodyPr>
          <a:lstStyle/>
          <a:p>
            <a:pPr algn="just">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Tâm trạng hoá thiên nhiên, khiến âm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thanh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ngoại cảnh trở thành tiếng lòng của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7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41F5ED-61FA-4792-B6ED-908C784054B7}"/>
              </a:ext>
            </a:extLst>
          </p:cNvPr>
          <p:cNvSpPr/>
          <p:nvPr/>
        </p:nvSpPr>
        <p:spPr>
          <a:xfrm>
            <a:off x="349321" y="775685"/>
            <a:ext cx="11589251" cy="2574294"/>
          </a:xfrm>
          <a:prstGeom prst="rect">
            <a:avLst/>
          </a:prstGeom>
        </p:spPr>
        <p:txBody>
          <a:bodyPr wrap="square">
            <a:spAutoFit/>
          </a:bodyPr>
          <a:lstStyle/>
          <a:p>
            <a:pPr algn="just">
              <a:lnSpc>
                <a:spcPct val="119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5.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Nhận xét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 chủ đề bài thơ là đúng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hay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Tự tình</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phản ánh số phận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 của người phụ nữ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xã hội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kiến, đồng thời thể hiện khát vọng tình yêu, hạnh phúc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thiết, mãnh liệt”</a:t>
            </a:r>
            <a:endPar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9000"/>
              </a:lnSpc>
              <a:spcAft>
                <a:spcPts val="0"/>
              </a:spcAft>
            </a:pP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B. Sai</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Rectangle 1"/>
          <p:cNvSpPr/>
          <p:nvPr/>
        </p:nvSpPr>
        <p:spPr>
          <a:xfrm>
            <a:off x="349321" y="2299821"/>
            <a:ext cx="1533818" cy="561051"/>
          </a:xfrm>
          <a:prstGeom prst="rect">
            <a:avLst/>
          </a:prstGeom>
        </p:spPr>
        <p:txBody>
          <a:bodyPr wrap="none">
            <a:spAutoFit/>
          </a:bodyPr>
          <a:lstStyle/>
          <a:p>
            <a:pPr algn="just">
              <a:lnSpc>
                <a:spcPct val="119000"/>
              </a:lnSpc>
              <a:spcAft>
                <a:spcPts val="0"/>
              </a:spcAft>
            </a:pP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804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200517" y="132434"/>
            <a:ext cx="6282475"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8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*Củng cố, hướng dẫn về nhà</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6096F91-280E-417E-B0D0-21FE88AF879C}"/>
              </a:ext>
            </a:extLst>
          </p:cNvPr>
          <p:cNvSpPr/>
          <p:nvPr/>
        </p:nvSpPr>
        <p:spPr>
          <a:xfrm>
            <a:off x="503108" y="1213618"/>
            <a:ext cx="11340549" cy="2600199"/>
          </a:xfrm>
          <a:prstGeom prst="rect">
            <a:avLst/>
          </a:prstGeom>
        </p:spPr>
        <p:txBody>
          <a:bodyPr wrap="square">
            <a:spAutoFit/>
          </a:bodyPr>
          <a:lstStyle/>
          <a:p>
            <a:pPr algn="just">
              <a:lnSpc>
                <a:spcPct val="150000"/>
              </a:lnSpc>
            </a:pPr>
            <a:r>
              <a:rPr lang="en-US" sz="2800">
                <a:latin typeface="Times New Roman" pitchFamily="18" charset="0"/>
                <a:cs typeface="Times New Roman" pitchFamily="18" charset="0"/>
              </a:rPr>
              <a:t>- Học thuộc bài thơ.</a:t>
            </a:r>
          </a:p>
          <a:p>
            <a:pPr algn="just">
              <a:lnSpc>
                <a:spcPct val="150000"/>
              </a:lnSpc>
            </a:pPr>
            <a:r>
              <a:rPr lang="en-US" sz="2800">
                <a:latin typeface="Times New Roman" pitchFamily="18" charset="0"/>
                <a:cs typeface="Times New Roman" pitchFamily="18" charset="0"/>
              </a:rPr>
              <a:t>- GV yêu cầu HS tìm và giới thiệu ngắn gọn một tác phẩm văn học viết bằng chữ Nôm viết về thân phận người phụ nữ (làm ở nhà).</a:t>
            </a:r>
          </a:p>
          <a:p>
            <a:pPr algn="just">
              <a:lnSpc>
                <a:spcPct val="150000"/>
              </a:lnSpc>
            </a:pPr>
            <a:r>
              <a:rPr lang="en-US" sz="2800">
                <a:latin typeface="Times New Roman" pitchFamily="18" charset="0"/>
                <a:cs typeface="Times New Roman" pitchFamily="18" charset="0"/>
              </a:rPr>
              <a:t>- Học bài cũ, soạn bài mới</a:t>
            </a:r>
          </a:p>
        </p:txBody>
      </p:sp>
    </p:spTree>
    <p:extLst>
      <p:ext uri="{BB962C8B-B14F-4D97-AF65-F5344CB8AC3E}">
        <p14:creationId xmlns:p14="http://schemas.microsoft.com/office/powerpoint/2010/main" val="191686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100000">
              <a:schemeClr val="accent4">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4827494" y="496389"/>
            <a:ext cx="6427695" cy="4794068"/>
          </a:xfrm>
          <a:ln>
            <a:noFill/>
          </a:ln>
          <a:effectLst/>
          <a:scene3d>
            <a:camera prst="orthographicFront">
              <a:rot lat="0" lon="0" rev="0"/>
            </a:camera>
            <a:lightRig rig="glow" dir="t">
              <a:rot lat="0" lon="0" rev="14100000"/>
            </a:lightRig>
          </a:scene3d>
          <a:sp3d prstMaterial="softEdge">
            <a:bevelT w="127000" prst="artDeco"/>
          </a:sp3d>
        </p:spPr>
        <p:txBody>
          <a:bodyPr anchor="ctr">
            <a:no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lnSpc>
                <a:spcPct val="100000"/>
              </a:lnSpc>
            </a:pPr>
            <a:r>
              <a:rPr lang="en-US" altLang="en-US" sz="8800" b="1">
                <a:ln/>
                <a:solidFill>
                  <a:srgbClr val="884130"/>
                </a:solidFill>
                <a:effectLst>
                  <a:outerShdw blurRad="50800" dist="38100" dir="18900000" algn="bl" rotWithShape="0">
                    <a:prstClr val="black">
                      <a:alpha val="40000"/>
                    </a:prstClr>
                  </a:outerShdw>
                </a:effectLst>
                <a:latin typeface="UVN Dung Dan" pitchFamily="66" charset="0"/>
              </a:rPr>
              <a:t>Tự  Tình</a:t>
            </a:r>
            <a:br>
              <a:rPr lang="en-US" altLang="en-US" sz="8800" b="1">
                <a:ln/>
                <a:solidFill>
                  <a:srgbClr val="884130"/>
                </a:solidFill>
                <a:effectLst>
                  <a:outerShdw blurRad="50800" dist="38100" dir="18900000" algn="bl" rotWithShape="0">
                    <a:prstClr val="black">
                      <a:alpha val="40000"/>
                    </a:prstClr>
                  </a:outerShdw>
                </a:effectLst>
                <a:latin typeface="UVN Dung Dan" pitchFamily="66" charset="0"/>
              </a:rPr>
            </a:br>
            <a:r>
              <a:rPr lang="en-US" altLang="en-US" sz="8800" b="1">
                <a:ln/>
                <a:solidFill>
                  <a:srgbClr val="884130"/>
                </a:solidFill>
                <a:effectLst>
                  <a:outerShdw blurRad="50800" dist="38100" dir="18900000" algn="bl" rotWithShape="0">
                    <a:prstClr val="black">
                      <a:alpha val="40000"/>
                    </a:prstClr>
                  </a:outerShdw>
                </a:effectLst>
                <a:latin typeface="UVN Dung Dan" pitchFamily="66" charset="0"/>
              </a:rPr>
              <a:t>(Bài II)</a:t>
            </a:r>
            <a:br>
              <a:rPr lang="en-US" altLang="en-US" sz="8800" b="1" dirty="0">
                <a:ln/>
                <a:solidFill>
                  <a:srgbClr val="884130"/>
                </a:solidFill>
                <a:latin typeface="UVN Dung Dan" pitchFamily="66" charset="0"/>
              </a:rPr>
            </a:br>
            <a:r>
              <a:rPr lang="en-US" altLang="en-US" sz="8800" b="1" dirty="0">
                <a:ln/>
                <a:solidFill>
                  <a:srgbClr val="884130"/>
                </a:solidFill>
                <a:latin typeface="UVN Dung Dan" pitchFamily="66" charset="0"/>
              </a:rPr>
              <a:t>        </a:t>
            </a:r>
          </a:p>
        </p:txBody>
      </p:sp>
      <p:sp>
        <p:nvSpPr>
          <p:cNvPr id="4" name="TextBox 3"/>
          <p:cNvSpPr txBox="1"/>
          <p:nvPr/>
        </p:nvSpPr>
        <p:spPr>
          <a:xfrm>
            <a:off x="5123330" y="5526741"/>
            <a:ext cx="6790765" cy="1107996"/>
          </a:xfrm>
          <a:prstGeom prst="rect">
            <a:avLst/>
          </a:prstGeom>
          <a:noFill/>
        </p:spPr>
        <p:txBody>
          <a:bodyPr wrap="square" rtlCol="0">
            <a:spAutoFit/>
          </a:bodyPr>
          <a:lstStyle/>
          <a:p>
            <a:r>
              <a:rPr lang="en-US" sz="6600">
                <a:solidFill>
                  <a:schemeClr val="accent3">
                    <a:lumMod val="75000"/>
                  </a:schemeClr>
                </a:solidFill>
                <a:latin typeface="UVN Thu Tu" pitchFamily="66" charset="0"/>
              </a:rPr>
              <a:t>Hồ Xuân Hương</a:t>
            </a:r>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wipe(up)">
                                      <p:cBhvr>
                                        <p:cTn id="7" dur="75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18706C-9B3E-4753-AD92-A58AF050F0D3}"/>
              </a:ext>
            </a:extLst>
          </p:cNvPr>
          <p:cNvSpPr txBox="1"/>
          <p:nvPr/>
        </p:nvSpPr>
        <p:spPr>
          <a:xfrm>
            <a:off x="370735" y="1496095"/>
            <a:ext cx="5638179" cy="4401205"/>
          </a:xfrm>
          <a:prstGeom prst="rect">
            <a:avLst/>
          </a:prstGeom>
          <a:noFill/>
        </p:spPr>
        <p:txBody>
          <a:bodyPr wrap="square" rtlCol="0">
            <a:spAutoFit/>
          </a:bodyPr>
          <a:lstStyle/>
          <a:p>
            <a:pPr algn="ctr"/>
            <a:r>
              <a:rPr lang="vi-VN" sz="2800" b="1">
                <a:latin typeface="Times New Roman" pitchFamily="18" charset="0"/>
                <a:cs typeface="Times New Roman" pitchFamily="18" charset="0"/>
              </a:rPr>
              <a:t>Tự tình </a:t>
            </a:r>
            <a:endParaRPr lang="en-US" sz="2800" b="1">
              <a:latin typeface="Times New Roman" pitchFamily="18" charset="0"/>
              <a:cs typeface="Times New Roman" pitchFamily="18" charset="0"/>
            </a:endParaRPr>
          </a:p>
          <a:p>
            <a:pPr algn="ctr"/>
            <a:r>
              <a:rPr lang="en-US" sz="2800" b="1">
                <a:latin typeface="Times New Roman" pitchFamily="18" charset="0"/>
                <a:cs typeface="Times New Roman" pitchFamily="18" charset="0"/>
              </a:rPr>
              <a:t>(Bài I</a:t>
            </a:r>
            <a:r>
              <a:rPr lang="vi-VN" sz="2800" b="1">
                <a:latin typeface="Times New Roman" pitchFamily="18" charset="0"/>
                <a:cs typeface="Times New Roman" pitchFamily="18" charset="0"/>
              </a:rPr>
              <a:t>I</a:t>
            </a:r>
            <a:r>
              <a:rPr lang="en-US" sz="2800" b="1">
                <a:latin typeface="Times New Roman" pitchFamily="18" charset="0"/>
                <a:cs typeface="Times New Roman" pitchFamily="18" charset="0"/>
              </a:rPr>
              <a:t>)</a:t>
            </a:r>
            <a:endParaRPr lang="vi-VN" sz="2800" b="1" dirty="0">
              <a:latin typeface="Times New Roman" pitchFamily="18" charset="0"/>
              <a:cs typeface="Times New Roman" pitchFamily="18" charset="0"/>
            </a:endParaRPr>
          </a:p>
          <a:p>
            <a:r>
              <a:rPr lang="vi-VN" sz="2800" i="1" dirty="0">
                <a:latin typeface="Times New Roman" pitchFamily="18" charset="0"/>
                <a:cs typeface="Times New Roman" pitchFamily="18" charset="0"/>
              </a:rPr>
              <a:t>Tiếng gà văng vẳng gáy trên bom,</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Oán hận trông ra khắp mọi chòm.</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Mõ thảm không khua mà cũng cốc,</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Chuông sầu chẳng đánh cớ sao om.</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Trước nghe những tiếng thêm rầu r</a:t>
            </a:r>
            <a:r>
              <a:rPr lang="en-US" sz="2800" i="1" dirty="0">
                <a:latin typeface="Times New Roman" pitchFamily="18" charset="0"/>
                <a:cs typeface="Times New Roman" pitchFamily="18" charset="0"/>
              </a:rPr>
              <a:t>ĩ</a:t>
            </a:r>
            <a:r>
              <a:rPr lang="vi-VN" sz="2800" i="1" dirty="0">
                <a:latin typeface="Times New Roman" pitchFamily="18" charset="0"/>
                <a:cs typeface="Times New Roman" pitchFamily="18" charset="0"/>
              </a:rPr>
              <a:t>,</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Sau giận vì duyên để mõm mòm.</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Tài tử văn nhân ai đó tá?</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Thân này đâu đã chịu già tom!</a:t>
            </a:r>
            <a:endParaRPr lang="en-US" sz="2800" i="1" dirty="0">
              <a:latin typeface="Times New Roman" pitchFamily="18" charset="0"/>
              <a:cs typeface="Times New Roman" pitchFamily="18" charset="0"/>
            </a:endParaRPr>
          </a:p>
        </p:txBody>
      </p:sp>
      <p:sp>
        <p:nvSpPr>
          <p:cNvPr id="2" name="Text Placeholder 1">
            <a:extLst>
              <a:ext uri="{FF2B5EF4-FFF2-40B4-BE49-F238E27FC236}">
                <a16:creationId xmlns:a16="http://schemas.microsoft.com/office/drawing/2014/main" id="{744BC65E-FC42-428A-85E6-0388035526C8}"/>
              </a:ext>
            </a:extLst>
          </p:cNvPr>
          <p:cNvSpPr>
            <a:spLocks noGrp="1"/>
          </p:cNvSpPr>
          <p:nvPr>
            <p:ph type="body" sz="quarter" idx="11"/>
          </p:nvPr>
        </p:nvSpPr>
        <p:spPr>
          <a:xfrm>
            <a:off x="256481" y="122666"/>
            <a:ext cx="3164073" cy="1118307"/>
          </a:xfrm>
        </p:spPr>
        <p:txBody>
          <a:bodyPr>
            <a:normAutofit/>
          </a:bodyPr>
          <a:lstStyle/>
          <a:p>
            <a:r>
              <a:rPr lang="en-US" sz="2800" dirty="0">
                <a:latin typeface="Times New Roman" pitchFamily="18" charset="0"/>
                <a:cs typeface="Times New Roman" pitchFamily="18" charset="0"/>
              </a:rPr>
              <a:t>I</a:t>
            </a:r>
            <a:r>
              <a:rPr lang="en-US" sz="2800">
                <a:latin typeface="Times New Roman" pitchFamily="18" charset="0"/>
                <a:cs typeface="Times New Roman" pitchFamily="18" charset="0"/>
              </a:rPr>
              <a:t>. Đọc văn bản</a:t>
            </a:r>
            <a:endParaRPr lang="en-US" sz="2800" dirty="0">
              <a:latin typeface="Times New Roman" pitchFamily="18" charset="0"/>
              <a:cs typeface="Times New Roman" pitchFamily="18" charset="0"/>
            </a:endParaRPr>
          </a:p>
          <a:p>
            <a:pPr marL="342900" indent="-342900">
              <a:buAutoNum type="arabicPeriod"/>
            </a:pPr>
            <a:r>
              <a:rPr lang="en-US" sz="2800">
                <a:latin typeface="Times New Roman" pitchFamily="18" charset="0"/>
                <a:cs typeface="Times New Roman" pitchFamily="18" charset="0"/>
              </a:rPr>
              <a:t>Hướng dẫn đọc</a:t>
            </a:r>
            <a:endParaRPr lang="en-US" sz="2800" dirty="0">
              <a:latin typeface="Times New Roman" pitchFamily="18" charset="0"/>
              <a:cs typeface="Times New Roman" pitchFamily="18" charset="0"/>
            </a:endParaRPr>
          </a:p>
        </p:txBody>
      </p:sp>
      <p:pic>
        <p:nvPicPr>
          <p:cNvPr id="6" name="Picture 4" descr="eBook Hồ Xuân Hương Thơ Và Đời - Lữ Huy Nguyên full prc pdf epub azw3 [Tiểu  S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4" y="135089"/>
            <a:ext cx="5168603" cy="648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18706C-9B3E-4753-AD92-A58AF050F0D3}"/>
              </a:ext>
            </a:extLst>
          </p:cNvPr>
          <p:cNvSpPr txBox="1"/>
          <p:nvPr/>
        </p:nvSpPr>
        <p:spPr>
          <a:xfrm>
            <a:off x="305421" y="1156553"/>
            <a:ext cx="5638179" cy="4401205"/>
          </a:xfrm>
          <a:prstGeom prst="rect">
            <a:avLst/>
          </a:prstGeom>
          <a:noFill/>
        </p:spPr>
        <p:txBody>
          <a:bodyPr wrap="square" rtlCol="0">
            <a:spAutoFit/>
          </a:bodyPr>
          <a:lstStyle/>
          <a:p>
            <a:pPr algn="ctr"/>
            <a:r>
              <a:rPr lang="vi-VN" sz="2800" b="1">
                <a:latin typeface="Times New Roman" pitchFamily="18" charset="0"/>
                <a:cs typeface="Times New Roman" pitchFamily="18" charset="0"/>
              </a:rPr>
              <a:t>Tự tình </a:t>
            </a:r>
            <a:endParaRPr lang="en-US" sz="2800" b="1">
              <a:latin typeface="Times New Roman" pitchFamily="18" charset="0"/>
              <a:cs typeface="Times New Roman" pitchFamily="18" charset="0"/>
            </a:endParaRPr>
          </a:p>
          <a:p>
            <a:pPr algn="ctr"/>
            <a:r>
              <a:rPr lang="en-US" sz="2800" b="1">
                <a:latin typeface="Times New Roman" pitchFamily="18" charset="0"/>
                <a:cs typeface="Times New Roman" pitchFamily="18" charset="0"/>
              </a:rPr>
              <a:t>(Bài I</a:t>
            </a:r>
            <a:r>
              <a:rPr lang="vi-VN" sz="2800" b="1">
                <a:latin typeface="Times New Roman" pitchFamily="18" charset="0"/>
                <a:cs typeface="Times New Roman" pitchFamily="18" charset="0"/>
              </a:rPr>
              <a:t>I</a:t>
            </a:r>
            <a:r>
              <a:rPr lang="en-US" sz="2800" b="1">
                <a:latin typeface="Times New Roman" pitchFamily="18" charset="0"/>
                <a:cs typeface="Times New Roman" pitchFamily="18" charset="0"/>
              </a:rPr>
              <a:t>)</a:t>
            </a:r>
            <a:endParaRPr lang="vi-VN" sz="2800" b="1" dirty="0">
              <a:latin typeface="Times New Roman" pitchFamily="18" charset="0"/>
              <a:cs typeface="Times New Roman" pitchFamily="18" charset="0"/>
            </a:endParaRPr>
          </a:p>
          <a:p>
            <a:pPr algn="just"/>
            <a:r>
              <a:rPr lang="vi-VN" sz="2800" i="1" dirty="0">
                <a:latin typeface="Times New Roman" pitchFamily="18" charset="0"/>
                <a:cs typeface="Times New Roman" pitchFamily="18" charset="0"/>
              </a:rPr>
              <a:t>Tiếng gà văng vẳng gáy </a:t>
            </a:r>
            <a:r>
              <a:rPr lang="vi-VN" sz="2800" i="1">
                <a:latin typeface="Times New Roman" pitchFamily="18" charset="0"/>
                <a:cs typeface="Times New Roman" pitchFamily="18" charset="0"/>
              </a:rPr>
              <a:t>trên </a:t>
            </a:r>
            <a:r>
              <a:rPr lang="vi-VN" sz="2800" b="1" i="1">
                <a:solidFill>
                  <a:srgbClr val="FF0000"/>
                </a:solidFill>
                <a:latin typeface="Times New Roman" pitchFamily="18" charset="0"/>
                <a:cs typeface="Times New Roman" pitchFamily="18" charset="0"/>
              </a:rPr>
              <a:t>bom</a:t>
            </a:r>
            <a:r>
              <a:rPr lang="vi-VN" sz="2800" i="1">
                <a:latin typeface="Times New Roman" pitchFamily="18" charset="0"/>
                <a:cs typeface="Times New Roman" pitchFamily="18" charset="0"/>
              </a:rPr>
              <a:t>,</a:t>
            </a:r>
            <a:endParaRPr lang="en-US" sz="2800" i="1">
              <a:latin typeface="Times New Roman" pitchFamily="18" charset="0"/>
              <a:cs typeface="Times New Roman" pitchFamily="18" charset="0"/>
            </a:endParaRPr>
          </a:p>
          <a:p>
            <a:pPr algn="just"/>
            <a:r>
              <a:rPr lang="vi-VN" sz="2800" i="1">
                <a:latin typeface="Times New Roman" pitchFamily="18" charset="0"/>
                <a:cs typeface="Times New Roman" pitchFamily="18" charset="0"/>
              </a:rPr>
              <a:t>Oán </a:t>
            </a:r>
            <a:r>
              <a:rPr lang="vi-VN" sz="2800" i="1" dirty="0">
                <a:latin typeface="Times New Roman" pitchFamily="18" charset="0"/>
                <a:cs typeface="Times New Roman" pitchFamily="18" charset="0"/>
              </a:rPr>
              <a:t>hận trông ra khắp </a:t>
            </a:r>
            <a:r>
              <a:rPr lang="vi-VN" sz="2800" i="1">
                <a:latin typeface="Times New Roman" pitchFamily="18" charset="0"/>
                <a:cs typeface="Times New Roman" pitchFamily="18" charset="0"/>
              </a:rPr>
              <a:t>mọi chòm.</a:t>
            </a:r>
            <a:endParaRPr lang="en-US" sz="2800" i="1">
              <a:latin typeface="Times New Roman" pitchFamily="18" charset="0"/>
              <a:cs typeface="Times New Roman" pitchFamily="18" charset="0"/>
            </a:endParaRPr>
          </a:p>
          <a:p>
            <a:pPr algn="just"/>
            <a:r>
              <a:rPr lang="vi-VN" sz="2800" i="1">
                <a:latin typeface="Times New Roman" pitchFamily="18" charset="0"/>
                <a:cs typeface="Times New Roman" pitchFamily="18" charset="0"/>
              </a:rPr>
              <a:t>Mõ </a:t>
            </a:r>
            <a:r>
              <a:rPr lang="vi-VN" sz="2800" i="1" dirty="0">
                <a:latin typeface="Times New Roman" pitchFamily="18" charset="0"/>
                <a:cs typeface="Times New Roman" pitchFamily="18" charset="0"/>
              </a:rPr>
              <a:t>thảm không khua mà </a:t>
            </a:r>
            <a:r>
              <a:rPr lang="vi-VN" sz="2800" i="1">
                <a:latin typeface="Times New Roman" pitchFamily="18" charset="0"/>
                <a:cs typeface="Times New Roman" pitchFamily="18" charset="0"/>
              </a:rPr>
              <a:t>cũng </a:t>
            </a:r>
            <a:r>
              <a:rPr lang="vi-VN" sz="2800" b="1" i="1">
                <a:solidFill>
                  <a:srgbClr val="FF0000"/>
                </a:solidFill>
                <a:latin typeface="Times New Roman" pitchFamily="18" charset="0"/>
                <a:cs typeface="Times New Roman" pitchFamily="18" charset="0"/>
              </a:rPr>
              <a:t>cốc</a:t>
            </a:r>
            <a:r>
              <a:rPr lang="vi-VN" sz="2800" i="1">
                <a:latin typeface="Times New Roman" pitchFamily="18" charset="0"/>
                <a:cs typeface="Times New Roman" pitchFamily="18" charset="0"/>
              </a:rPr>
              <a:t>,</a:t>
            </a:r>
            <a:endParaRPr lang="en-US" sz="2800" i="1">
              <a:latin typeface="Times New Roman" pitchFamily="18" charset="0"/>
              <a:cs typeface="Times New Roman" pitchFamily="18" charset="0"/>
            </a:endParaRPr>
          </a:p>
          <a:p>
            <a:pPr algn="just"/>
            <a:r>
              <a:rPr lang="vi-VN" sz="2800" i="1">
                <a:latin typeface="Times New Roman" pitchFamily="18" charset="0"/>
                <a:cs typeface="Times New Roman" pitchFamily="18" charset="0"/>
              </a:rPr>
              <a:t>Chuông </a:t>
            </a:r>
            <a:r>
              <a:rPr lang="vi-VN" sz="2800" i="1" dirty="0">
                <a:latin typeface="Times New Roman" pitchFamily="18" charset="0"/>
                <a:cs typeface="Times New Roman" pitchFamily="18" charset="0"/>
              </a:rPr>
              <a:t>sầu chẳng đánh cớ </a:t>
            </a:r>
            <a:r>
              <a:rPr lang="vi-VN" sz="2800" i="1">
                <a:latin typeface="Times New Roman" pitchFamily="18" charset="0"/>
                <a:cs typeface="Times New Roman" pitchFamily="18" charset="0"/>
              </a:rPr>
              <a:t>sao </a:t>
            </a:r>
            <a:r>
              <a:rPr lang="vi-VN" sz="2800" b="1" i="1">
                <a:solidFill>
                  <a:srgbClr val="FF0000"/>
                </a:solidFill>
                <a:latin typeface="Times New Roman" pitchFamily="18" charset="0"/>
                <a:cs typeface="Times New Roman" pitchFamily="18" charset="0"/>
              </a:rPr>
              <a:t>om</a:t>
            </a:r>
            <a:r>
              <a:rPr lang="vi-VN" sz="2800" i="1">
                <a:latin typeface="Times New Roman" pitchFamily="18" charset="0"/>
                <a:cs typeface="Times New Roman" pitchFamily="18" charset="0"/>
              </a:rPr>
              <a:t>.</a:t>
            </a:r>
            <a:endParaRPr lang="en-US" sz="2800" i="1">
              <a:latin typeface="Times New Roman" pitchFamily="18" charset="0"/>
              <a:cs typeface="Times New Roman" pitchFamily="18" charset="0"/>
            </a:endParaRPr>
          </a:p>
          <a:p>
            <a:pPr algn="just"/>
            <a:r>
              <a:rPr lang="vi-VN" sz="2800" i="1">
                <a:latin typeface="Times New Roman" pitchFamily="18" charset="0"/>
                <a:cs typeface="Times New Roman" pitchFamily="18" charset="0"/>
              </a:rPr>
              <a:t>Trước </a:t>
            </a:r>
            <a:r>
              <a:rPr lang="vi-VN" sz="2800" i="1" dirty="0">
                <a:latin typeface="Times New Roman" pitchFamily="18" charset="0"/>
                <a:cs typeface="Times New Roman" pitchFamily="18" charset="0"/>
              </a:rPr>
              <a:t>nghe những tiếng thêm rầu r</a:t>
            </a:r>
            <a:r>
              <a:rPr lang="en-US" sz="2800" i="1">
                <a:latin typeface="Times New Roman" pitchFamily="18" charset="0"/>
                <a:cs typeface="Times New Roman" pitchFamily="18" charset="0"/>
              </a:rPr>
              <a:t>ĩ</a:t>
            </a:r>
            <a:r>
              <a:rPr lang="vi-VN" sz="2800" i="1">
                <a:latin typeface="Times New Roman" pitchFamily="18" charset="0"/>
                <a:cs typeface="Times New Roman" pitchFamily="18" charset="0"/>
              </a:rPr>
              <a:t>,</a:t>
            </a:r>
            <a:endParaRPr lang="en-US" sz="2800" i="1">
              <a:latin typeface="Times New Roman" pitchFamily="18" charset="0"/>
              <a:cs typeface="Times New Roman" pitchFamily="18" charset="0"/>
            </a:endParaRPr>
          </a:p>
          <a:p>
            <a:pPr algn="just"/>
            <a:r>
              <a:rPr lang="vi-VN" sz="2800" i="1">
                <a:latin typeface="Times New Roman" pitchFamily="18" charset="0"/>
                <a:cs typeface="Times New Roman" pitchFamily="18" charset="0"/>
              </a:rPr>
              <a:t>Sau </a:t>
            </a:r>
            <a:r>
              <a:rPr lang="vi-VN" sz="2800" i="1" dirty="0">
                <a:latin typeface="Times New Roman" pitchFamily="18" charset="0"/>
                <a:cs typeface="Times New Roman" pitchFamily="18" charset="0"/>
              </a:rPr>
              <a:t>giận vì duyên để </a:t>
            </a:r>
            <a:r>
              <a:rPr lang="vi-VN" sz="2800" b="1" i="1">
                <a:solidFill>
                  <a:srgbClr val="FF0000"/>
                </a:solidFill>
                <a:latin typeface="Times New Roman" pitchFamily="18" charset="0"/>
                <a:cs typeface="Times New Roman" pitchFamily="18" charset="0"/>
              </a:rPr>
              <a:t>mõm mòm</a:t>
            </a:r>
            <a:r>
              <a:rPr lang="vi-VN" sz="2800" i="1">
                <a:latin typeface="Times New Roman" pitchFamily="18" charset="0"/>
                <a:cs typeface="Times New Roman" pitchFamily="18" charset="0"/>
              </a:rPr>
              <a:t>.</a:t>
            </a:r>
            <a:endParaRPr lang="en-US" sz="2800" i="1">
              <a:latin typeface="Times New Roman" pitchFamily="18" charset="0"/>
              <a:cs typeface="Times New Roman" pitchFamily="18" charset="0"/>
            </a:endParaRPr>
          </a:p>
          <a:p>
            <a:pPr algn="just"/>
            <a:r>
              <a:rPr lang="vi-VN" sz="2800" b="1" i="1">
                <a:solidFill>
                  <a:srgbClr val="FF0000"/>
                </a:solidFill>
                <a:latin typeface="Times New Roman" pitchFamily="18" charset="0"/>
                <a:cs typeface="Times New Roman" pitchFamily="18" charset="0"/>
              </a:rPr>
              <a:t>Tài </a:t>
            </a:r>
            <a:r>
              <a:rPr lang="vi-VN" sz="2800" b="1" i="1" dirty="0">
                <a:solidFill>
                  <a:srgbClr val="FF0000"/>
                </a:solidFill>
                <a:latin typeface="Times New Roman" pitchFamily="18" charset="0"/>
                <a:cs typeface="Times New Roman" pitchFamily="18" charset="0"/>
              </a:rPr>
              <a:t>tử văn nhân </a:t>
            </a:r>
            <a:r>
              <a:rPr lang="vi-VN" sz="2800" i="1" dirty="0">
                <a:latin typeface="Times New Roman" pitchFamily="18" charset="0"/>
                <a:cs typeface="Times New Roman" pitchFamily="18" charset="0"/>
              </a:rPr>
              <a:t>ai </a:t>
            </a:r>
            <a:r>
              <a:rPr lang="vi-VN" sz="2800" i="1">
                <a:latin typeface="Times New Roman" pitchFamily="18" charset="0"/>
                <a:cs typeface="Times New Roman" pitchFamily="18" charset="0"/>
              </a:rPr>
              <a:t>đó tá?</a:t>
            </a:r>
            <a:endParaRPr lang="en-US" sz="2800" i="1">
              <a:latin typeface="Times New Roman" pitchFamily="18" charset="0"/>
              <a:cs typeface="Times New Roman" pitchFamily="18" charset="0"/>
            </a:endParaRPr>
          </a:p>
          <a:p>
            <a:pPr algn="just"/>
            <a:r>
              <a:rPr lang="vi-VN" sz="2800" i="1">
                <a:latin typeface="Times New Roman" pitchFamily="18" charset="0"/>
                <a:cs typeface="Times New Roman" pitchFamily="18" charset="0"/>
              </a:rPr>
              <a:t>Thân </a:t>
            </a:r>
            <a:r>
              <a:rPr lang="vi-VN" sz="2800" i="1" dirty="0">
                <a:latin typeface="Times New Roman" pitchFamily="18" charset="0"/>
                <a:cs typeface="Times New Roman" pitchFamily="18" charset="0"/>
              </a:rPr>
              <a:t>này đâu đã chịu </a:t>
            </a:r>
            <a:r>
              <a:rPr lang="vi-VN" sz="2800" b="1" i="1" dirty="0">
                <a:solidFill>
                  <a:srgbClr val="FF0000"/>
                </a:solidFill>
                <a:latin typeface="Times New Roman" pitchFamily="18" charset="0"/>
                <a:cs typeface="Times New Roman" pitchFamily="18" charset="0"/>
              </a:rPr>
              <a:t>già tom</a:t>
            </a:r>
            <a:r>
              <a:rPr lang="vi-VN" sz="2800" i="1" dirty="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
        <p:nvSpPr>
          <p:cNvPr id="2" name="Text Placeholder 1">
            <a:extLst>
              <a:ext uri="{FF2B5EF4-FFF2-40B4-BE49-F238E27FC236}">
                <a16:creationId xmlns:a16="http://schemas.microsoft.com/office/drawing/2014/main" id="{744BC65E-FC42-428A-85E6-0388035526C8}"/>
              </a:ext>
            </a:extLst>
          </p:cNvPr>
          <p:cNvSpPr>
            <a:spLocks noGrp="1"/>
          </p:cNvSpPr>
          <p:nvPr>
            <p:ph type="body" sz="quarter" idx="11"/>
          </p:nvPr>
        </p:nvSpPr>
        <p:spPr>
          <a:xfrm>
            <a:off x="305421" y="344735"/>
            <a:ext cx="4119579" cy="595791"/>
          </a:xfrm>
        </p:spPr>
        <p:txBody>
          <a:bodyPr>
            <a:normAutofit/>
          </a:bodyPr>
          <a:lstStyle/>
          <a:p>
            <a:r>
              <a:rPr lang="en-US" sz="2800">
                <a:latin typeface="Times New Roman" pitchFamily="18" charset="0"/>
                <a:cs typeface="Times New Roman" pitchFamily="18" charset="0"/>
              </a:rPr>
              <a:t>2. Tìm hiểu chú thích</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38576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D44F8C-D337-4A08-80C5-0C0EF2F22F6B}"/>
              </a:ext>
            </a:extLst>
          </p:cNvPr>
          <p:cNvSpPr>
            <a:spLocks noGrp="1"/>
          </p:cNvSpPr>
          <p:nvPr>
            <p:ph type="title"/>
          </p:nvPr>
        </p:nvSpPr>
        <p:spPr>
          <a:xfrm>
            <a:off x="0" y="111000"/>
            <a:ext cx="3505200" cy="719547"/>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28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Tác giả, tác phẩm</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73838063"/>
              </p:ext>
            </p:extLst>
          </p:nvPr>
        </p:nvGraphicFramePr>
        <p:xfrm>
          <a:off x="627018" y="1603057"/>
          <a:ext cx="10071462" cy="4611633"/>
        </p:xfrm>
        <a:graphic>
          <a:graphicData uri="http://schemas.openxmlformats.org/drawingml/2006/table">
            <a:tbl>
              <a:tblPr firstRow="1" firstCol="1" bandRow="1">
                <a:tableStyleId>{5C22544A-7EE6-4342-B048-85BDC9FD1C3A}</a:tableStyleId>
              </a:tblPr>
              <a:tblGrid>
                <a:gridCol w="5272334">
                  <a:extLst>
                    <a:ext uri="{9D8B030D-6E8A-4147-A177-3AD203B41FA5}">
                      <a16:colId xmlns:a16="http://schemas.microsoft.com/office/drawing/2014/main" val="20000"/>
                    </a:ext>
                  </a:extLst>
                </a:gridCol>
                <a:gridCol w="4799128">
                  <a:extLst>
                    <a:ext uri="{9D8B030D-6E8A-4147-A177-3AD203B41FA5}">
                      <a16:colId xmlns:a16="http://schemas.microsoft.com/office/drawing/2014/main" val="20001"/>
                    </a:ext>
                  </a:extLst>
                </a:gridCol>
              </a:tblGrid>
              <a:tr h="931137">
                <a:tc>
                  <a:txBody>
                    <a:bodyPr/>
                    <a:lstStyle/>
                    <a:p>
                      <a:pPr algn="ctr">
                        <a:lnSpc>
                          <a:spcPct val="115000"/>
                        </a:lnSpc>
                        <a:spcAft>
                          <a:spcPts val="0"/>
                        </a:spcAft>
                        <a:tabLst>
                          <a:tab pos="2430780" algn="l"/>
                        </a:tabLst>
                      </a:pPr>
                      <a:r>
                        <a:rPr lang="nl-NL" sz="2400">
                          <a:effectLst/>
                          <a:latin typeface="Times New Roman" pitchFamily="18" charset="0"/>
                          <a:cs typeface="Times New Roman" pitchFamily="18" charset="0"/>
                        </a:rPr>
                        <a:t>Tác giả</a:t>
                      </a:r>
                      <a:endParaRPr lang="en-US" sz="2400">
                        <a:effectLst/>
                        <a:latin typeface="Times New Roman" pitchFamily="18" charset="0"/>
                        <a:cs typeface="Times New Roman" pitchFamily="18" charset="0"/>
                      </a:endParaRPr>
                    </a:p>
                    <a:p>
                      <a:pPr algn="ctr">
                        <a:lnSpc>
                          <a:spcPct val="115000"/>
                        </a:lnSpc>
                        <a:spcAft>
                          <a:spcPts val="0"/>
                        </a:spcAft>
                        <a:tabLst>
                          <a:tab pos="2430780" algn="l"/>
                        </a:tabLst>
                      </a:pPr>
                      <a:r>
                        <a:rPr lang="nl-NL" sz="2400">
                          <a:effectLst/>
                          <a:latin typeface="Times New Roman" pitchFamily="18" charset="0"/>
                          <a:cs typeface="Times New Roman" pitchFamily="18" charset="0"/>
                        </a:rPr>
                        <a:t>(Hồ Xuân Hương)</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2430780" algn="l"/>
                        </a:tabLst>
                      </a:pPr>
                      <a:r>
                        <a:rPr lang="nl-NL" sz="2400">
                          <a:effectLst/>
                          <a:latin typeface="Times New Roman" pitchFamily="18" charset="0"/>
                          <a:cs typeface="Times New Roman" pitchFamily="18" charset="0"/>
                        </a:rPr>
                        <a:t>Tác phẩm </a:t>
                      </a:r>
                      <a:endParaRPr lang="en-US" sz="2400">
                        <a:effectLst/>
                        <a:latin typeface="Times New Roman" pitchFamily="18" charset="0"/>
                        <a:cs typeface="Times New Roman" pitchFamily="18" charset="0"/>
                      </a:endParaRPr>
                    </a:p>
                    <a:p>
                      <a:pPr algn="ctr">
                        <a:lnSpc>
                          <a:spcPct val="115000"/>
                        </a:lnSpc>
                        <a:spcAft>
                          <a:spcPts val="0"/>
                        </a:spcAft>
                        <a:tabLst>
                          <a:tab pos="2430780" algn="l"/>
                        </a:tabLst>
                      </a:pPr>
                      <a:r>
                        <a:rPr lang="nl-NL" sz="2400">
                          <a:effectLst/>
                          <a:latin typeface="Times New Roman" pitchFamily="18" charset="0"/>
                          <a:cs typeface="Times New Roman" pitchFamily="18" charset="0"/>
                        </a:rPr>
                        <a:t>(Tự tình (Bài 2))</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992777">
                <a:tc>
                  <a:txBody>
                    <a:bodyPr/>
                    <a:lstStyle/>
                    <a:p>
                      <a:pPr algn="just">
                        <a:lnSpc>
                          <a:spcPct val="115000"/>
                        </a:lnSpc>
                        <a:spcAft>
                          <a:spcPts val="0"/>
                        </a:spcAft>
                        <a:tabLst>
                          <a:tab pos="2430780" algn="l"/>
                        </a:tabLst>
                      </a:pPr>
                      <a:r>
                        <a:rPr lang="nl-NL" sz="2400">
                          <a:effectLst/>
                          <a:latin typeface="Times New Roman" pitchFamily="18" charset="0"/>
                          <a:cs typeface="Times New Roman" pitchFamily="18" charset="0"/>
                        </a:rPr>
                        <a:t>- Tiểu sử:</a:t>
                      </a:r>
                      <a:endParaRPr lang="en-US" sz="2400">
                        <a:effectLst/>
                        <a:latin typeface="Times New Roman" pitchFamily="18" charset="0"/>
                        <a:cs typeface="Times New Roman" pitchFamily="18" charset="0"/>
                      </a:endParaRPr>
                    </a:p>
                    <a:p>
                      <a:pPr algn="just">
                        <a:lnSpc>
                          <a:spcPct val="115000"/>
                        </a:lnSpc>
                        <a:spcAft>
                          <a:spcPts val="0"/>
                        </a:spcAft>
                        <a:tabLst>
                          <a:tab pos="2430780" algn="l"/>
                        </a:tabLst>
                      </a:pPr>
                      <a:r>
                        <a:rPr lang="nl-NL" sz="2400">
                          <a:effectLst/>
                          <a:latin typeface="Times New Roman" pitchFamily="18" charset="0"/>
                          <a:cs typeface="Times New Roman" pitchFamily="18" charset="0"/>
                        </a:rPr>
                        <a:t> </a:t>
                      </a:r>
                      <a:endParaRPr lang="en-US" sz="2400">
                        <a:effectLst/>
                        <a:latin typeface="Times New Roman" pitchFamily="18" charset="0"/>
                        <a:cs typeface="Times New Roman" pitchFamily="18" charset="0"/>
                      </a:endParaRPr>
                    </a:p>
                  </a:txBody>
                  <a:tcPr marL="68580" marR="68580" marT="0" marB="0"/>
                </a:tc>
                <a:tc>
                  <a:txBody>
                    <a:bodyPr/>
                    <a:lstStyle/>
                    <a:p>
                      <a:pPr algn="just">
                        <a:lnSpc>
                          <a:spcPct val="115000"/>
                        </a:lnSpc>
                        <a:spcAft>
                          <a:spcPts val="0"/>
                        </a:spcAft>
                        <a:tabLst>
                          <a:tab pos="2430780" algn="l"/>
                        </a:tabLst>
                      </a:pPr>
                      <a:r>
                        <a:rPr lang="nl-NL" sz="2400">
                          <a:effectLst/>
                          <a:latin typeface="Times New Roman" pitchFamily="18" charset="0"/>
                          <a:cs typeface="Times New Roman" pitchFamily="18" charset="0"/>
                        </a:rPr>
                        <a:t>- Xuất xứ:</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1005223">
                <a:tc>
                  <a:txBody>
                    <a:bodyPr/>
                    <a:lstStyle/>
                    <a:p>
                      <a:pPr algn="just">
                        <a:lnSpc>
                          <a:spcPct val="115000"/>
                        </a:lnSpc>
                        <a:spcAft>
                          <a:spcPts val="0"/>
                        </a:spcAft>
                        <a:tabLst>
                          <a:tab pos="2430780" algn="l"/>
                        </a:tabLst>
                      </a:pPr>
                      <a:r>
                        <a:rPr lang="nl-NL" sz="2400">
                          <a:effectLst/>
                          <a:latin typeface="Times New Roman" pitchFamily="18" charset="0"/>
                          <a:cs typeface="Times New Roman" pitchFamily="18" charset="0"/>
                        </a:rPr>
                        <a:t>- Các tác phẩm tiêu biểu:</a:t>
                      </a:r>
                      <a:endParaRPr lang="en-US" sz="2400">
                        <a:effectLst/>
                        <a:latin typeface="Times New Roman" pitchFamily="18" charset="0"/>
                        <a:cs typeface="Times New Roman" pitchFamily="18" charset="0"/>
                      </a:endParaRPr>
                    </a:p>
                    <a:p>
                      <a:pPr algn="just">
                        <a:lnSpc>
                          <a:spcPct val="115000"/>
                        </a:lnSpc>
                        <a:spcAft>
                          <a:spcPts val="0"/>
                        </a:spcAft>
                        <a:tabLst>
                          <a:tab pos="2430780" algn="l"/>
                        </a:tabLst>
                      </a:pPr>
                      <a:r>
                        <a:rPr lang="nl-NL"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2430780" algn="l"/>
                        </a:tabLst>
                      </a:pPr>
                      <a:r>
                        <a:rPr lang="nl-NL" sz="2400">
                          <a:effectLst/>
                          <a:latin typeface="Times New Roman" pitchFamily="18" charset="0"/>
                          <a:cs typeface="Times New Roman" pitchFamily="18" charset="0"/>
                        </a:rPr>
                        <a:t>- Thể thơ:</a:t>
                      </a:r>
                      <a:endParaRPr lang="en-US" sz="2400">
                        <a:effectLst/>
                        <a:latin typeface="Times New Roman" pitchFamily="18" charset="0"/>
                        <a:cs typeface="Times New Roman" pitchFamily="18" charset="0"/>
                      </a:endParaRPr>
                    </a:p>
                    <a:p>
                      <a:pPr algn="just">
                        <a:lnSpc>
                          <a:spcPct val="115000"/>
                        </a:lnSpc>
                        <a:spcAft>
                          <a:spcPts val="0"/>
                        </a:spcAft>
                        <a:tabLst>
                          <a:tab pos="2430780" algn="l"/>
                        </a:tabLst>
                      </a:pPr>
                      <a:r>
                        <a:rPr lang="nl-NL" sz="2400">
                          <a:effectLst/>
                          <a:latin typeface="Times New Roman" pitchFamily="18" charset="0"/>
                          <a:cs typeface="Times New Roman" pitchFamily="18" charset="0"/>
                        </a:rPr>
                        <a:t>- Bố cục: </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754054">
                <a:tc>
                  <a:txBody>
                    <a:bodyPr/>
                    <a:lstStyle/>
                    <a:p>
                      <a:pPr algn="just">
                        <a:lnSpc>
                          <a:spcPct val="115000"/>
                        </a:lnSpc>
                        <a:spcAft>
                          <a:spcPts val="0"/>
                        </a:spcAft>
                        <a:tabLst>
                          <a:tab pos="2430780" algn="l"/>
                        </a:tabLst>
                      </a:pPr>
                      <a:r>
                        <a:rPr lang="nl-NL" sz="2400">
                          <a:effectLst/>
                          <a:latin typeface="Times New Roman" pitchFamily="18" charset="0"/>
                          <a:cs typeface="Times New Roman" pitchFamily="18" charset="0"/>
                        </a:rPr>
                        <a:t>- Phong cách sáng tác:</a:t>
                      </a:r>
                      <a:endParaRPr lang="en-US" sz="2400">
                        <a:effectLst/>
                        <a:latin typeface="Times New Roman" pitchFamily="18" charset="0"/>
                        <a:cs typeface="Times New Roman" pitchFamily="18" charset="0"/>
                      </a:endParaRPr>
                    </a:p>
                    <a:p>
                      <a:pPr algn="just">
                        <a:lnSpc>
                          <a:spcPct val="115000"/>
                        </a:lnSpc>
                        <a:spcAft>
                          <a:spcPts val="0"/>
                        </a:spcAft>
                        <a:tabLst>
                          <a:tab pos="2430780" algn="l"/>
                        </a:tabLst>
                      </a:pPr>
                      <a:r>
                        <a:rPr lang="nl-NL"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2430780" algn="l"/>
                        </a:tabLst>
                      </a:pPr>
                      <a:r>
                        <a:rPr lang="nl-NL" sz="2400">
                          <a:effectLst/>
                          <a:latin typeface="Times New Roman" pitchFamily="18" charset="0"/>
                          <a:cs typeface="Times New Roman" pitchFamily="18" charset="0"/>
                        </a:rPr>
                        <a:t>- Đề tài:</a:t>
                      </a:r>
                      <a:endParaRPr lang="en-US" sz="2400">
                        <a:effectLst/>
                        <a:latin typeface="Times New Roman" pitchFamily="18" charset="0"/>
                        <a:cs typeface="Times New Roman" pitchFamily="18" charset="0"/>
                      </a:endParaRPr>
                    </a:p>
                    <a:p>
                      <a:pPr algn="just">
                        <a:lnSpc>
                          <a:spcPct val="115000"/>
                        </a:lnSpc>
                        <a:spcAft>
                          <a:spcPts val="0"/>
                        </a:spcAft>
                        <a:tabLst>
                          <a:tab pos="2430780" algn="l"/>
                        </a:tabLst>
                      </a:pPr>
                      <a:r>
                        <a:rPr lang="nl-NL" sz="2400">
                          <a:effectLst/>
                          <a:latin typeface="Times New Roman" pitchFamily="18" charset="0"/>
                          <a:cs typeface="Times New Roman" pitchFamily="18" charset="0"/>
                        </a:rPr>
                        <a:t>- Chủ đề:</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361284">
                <a:tc>
                  <a:txBody>
                    <a:bodyPr/>
                    <a:lstStyle/>
                    <a:p>
                      <a:pPr marL="342900" indent="-342900" algn="just">
                        <a:lnSpc>
                          <a:spcPct val="115000"/>
                        </a:lnSpc>
                        <a:spcAft>
                          <a:spcPts val="0"/>
                        </a:spcAft>
                        <a:buFont typeface="Symbol" pitchFamily="18" charset="2"/>
                        <a:buChar char="Þ"/>
                        <a:tabLst>
                          <a:tab pos="2430780" algn="l"/>
                        </a:tabLst>
                      </a:pPr>
                      <a:r>
                        <a:rPr lang="nl-NL" sz="2400">
                          <a:effectLst/>
                          <a:latin typeface="Times New Roman" pitchFamily="18" charset="0"/>
                          <a:cs typeface="Times New Roman" pitchFamily="18" charset="0"/>
                        </a:rPr>
                        <a:t>Nhận xét:</a:t>
                      </a:r>
                    </a:p>
                    <a:p>
                      <a:pPr marL="0" indent="0" algn="just">
                        <a:lnSpc>
                          <a:spcPct val="115000"/>
                        </a:lnSpc>
                        <a:spcAft>
                          <a:spcPts val="0"/>
                        </a:spcAft>
                        <a:buFont typeface="Symbol" pitchFamily="18" charset="2"/>
                        <a:buNone/>
                        <a:tabLst>
                          <a:tab pos="2430780" algn="l"/>
                        </a:tabLst>
                      </a:pP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2430780" algn="l"/>
                        </a:tabLst>
                      </a:pPr>
                      <a:r>
                        <a:rPr lang="nl-NL" sz="2400">
                          <a:effectLst/>
                          <a:latin typeface="Times New Roman" pitchFamily="18" charset="0"/>
                          <a:cs typeface="Times New Roman" pitchFamily="18" charset="0"/>
                        </a:rPr>
                        <a:t>=&gt; Nhận xét: </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Rectangle 3"/>
          <p:cNvSpPr/>
          <p:nvPr/>
        </p:nvSpPr>
        <p:spPr>
          <a:xfrm>
            <a:off x="3798185" y="982171"/>
            <a:ext cx="3324821" cy="461665"/>
          </a:xfrm>
          <a:prstGeom prst="rect">
            <a:avLst/>
          </a:prstGeom>
          <a:ln>
            <a:solidFill>
              <a:srgbClr val="FFC000"/>
            </a:solidFill>
          </a:ln>
        </p:spPr>
        <p:txBody>
          <a:bodyPr wrap="none">
            <a:spAutoFit/>
          </a:bodyPr>
          <a:lstStyle/>
          <a:p>
            <a:pPr algn="ctr"/>
            <a:r>
              <a:rPr lang="nl-NL" sz="2400" b="1">
                <a:latin typeface="Times New Roman" pitchFamily="18" charset="0"/>
                <a:cs typeface="Times New Roman" pitchFamily="18" charset="0"/>
              </a:rPr>
              <a:t>PHIẾU HỌC TẬP SỐ 1</a:t>
            </a:r>
          </a:p>
        </p:txBody>
      </p:sp>
    </p:spTree>
    <p:extLst>
      <p:ext uri="{BB962C8B-B14F-4D97-AF65-F5344CB8AC3E}">
        <p14:creationId xmlns:p14="http://schemas.microsoft.com/office/powerpoint/2010/main" val="3453105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71BBCC-C59D-4A96-84E7-31DD8438CBD1}"/>
              </a:ext>
            </a:extLst>
          </p:cNvPr>
          <p:cNvSpPr>
            <a:spLocks noGrp="1"/>
          </p:cNvSpPr>
          <p:nvPr>
            <p:ph type="body" sz="quarter" idx="11"/>
          </p:nvPr>
        </p:nvSpPr>
        <p:spPr>
          <a:xfrm>
            <a:off x="367304" y="855758"/>
            <a:ext cx="7666353" cy="2083385"/>
          </a:xfrm>
        </p:spPr>
        <p:txBody>
          <a:bodyPr>
            <a:noAutofit/>
          </a:bodyPr>
          <a:lstStyle/>
          <a:p>
            <a:pPr algn="just">
              <a:lnSpc>
                <a:spcPct val="100000"/>
              </a:lnSpc>
              <a:spcAft>
                <a:spcPts val="800"/>
              </a:spcAft>
            </a:pPr>
            <a:r>
              <a:rPr lang="en-US" sz="2400" b="1" dirty="0">
                <a:solidFill>
                  <a:srgbClr val="1D1B11"/>
                </a:solidFill>
                <a:effectLst/>
                <a:latin typeface="Times New Roman" pitchFamily="18" charset="0"/>
                <a:ea typeface="Calibri" panose="020F0502020204030204" pitchFamily="34" charset="0"/>
                <a:cs typeface="Times New Roman" pitchFamily="18" charset="0"/>
              </a:rPr>
              <a:t> </a:t>
            </a:r>
            <a:r>
              <a:rPr lang="en-US" sz="2400" u="sng" dirty="0">
                <a:solidFill>
                  <a:srgbClr val="1D1B11"/>
                </a:solidFill>
                <a:latin typeface="Times New Roman" pitchFamily="18" charset="0"/>
                <a:ea typeface="Calibri" panose="020F0502020204030204" pitchFamily="34" charset="0"/>
                <a:cs typeface="Times New Roman" pitchFamily="18" charset="0"/>
              </a:rPr>
              <a:t>a</a:t>
            </a:r>
            <a:r>
              <a:rPr lang="en-US" sz="2400" b="1" u="sng" dirty="0">
                <a:solidFill>
                  <a:srgbClr val="1D1B11"/>
                </a:solidFill>
                <a:effectLst/>
                <a:latin typeface="Times New Roman" pitchFamily="18" charset="0"/>
                <a:ea typeface="Calibri" panose="020F0502020204030204" pitchFamily="34" charset="0"/>
                <a:cs typeface="Times New Roman" pitchFamily="18" charset="0"/>
              </a:rPr>
              <a:t>. </a:t>
            </a:r>
            <a:r>
              <a:rPr lang="en-US" sz="2400" b="1" u="sng" dirty="0" err="1">
                <a:solidFill>
                  <a:srgbClr val="1D1B11"/>
                </a:solidFill>
                <a:effectLst/>
                <a:latin typeface="Times New Roman" pitchFamily="18" charset="0"/>
                <a:ea typeface="Calibri" panose="020F0502020204030204" pitchFamily="34" charset="0"/>
                <a:cs typeface="Times New Roman" pitchFamily="18" charset="0"/>
              </a:rPr>
              <a:t>Tác</a:t>
            </a:r>
            <a:r>
              <a:rPr lang="en-US" sz="2400" b="1" u="sng" dirty="0">
                <a:solidFill>
                  <a:srgbClr val="1D1B11"/>
                </a:solidFill>
                <a:effectLst/>
                <a:latin typeface="Times New Roman" pitchFamily="18" charset="0"/>
                <a:ea typeface="Calibri" panose="020F0502020204030204" pitchFamily="34" charset="0"/>
                <a:cs typeface="Times New Roman" pitchFamily="18" charset="0"/>
              </a:rPr>
              <a:t> </a:t>
            </a:r>
            <a:r>
              <a:rPr lang="en-US" sz="2400" b="1" u="sng" dirty="0" err="1">
                <a:solidFill>
                  <a:srgbClr val="1D1B11"/>
                </a:solidFill>
                <a:effectLst/>
                <a:latin typeface="Times New Roman" pitchFamily="18" charset="0"/>
                <a:ea typeface="Calibri" panose="020F0502020204030204" pitchFamily="34" charset="0"/>
                <a:cs typeface="Times New Roman" pitchFamily="18" charset="0"/>
              </a:rPr>
              <a:t>giả</a:t>
            </a:r>
            <a:endParaRPr lang="en-US" sz="2400" dirty="0">
              <a:effectLst/>
              <a:latin typeface="Times New Roman" pitchFamily="18" charset="0"/>
              <a:ea typeface="Calibri" panose="020F0502020204030204" pitchFamily="34" charset="0"/>
              <a:cs typeface="Times New Roman" pitchFamily="18" charset="0"/>
            </a:endParaRPr>
          </a:p>
          <a:p>
            <a:pPr algn="just">
              <a:lnSpc>
                <a:spcPct val="100000"/>
              </a:lnSpc>
              <a:spcAft>
                <a:spcPts val="800"/>
              </a:spcAft>
            </a:pPr>
            <a:r>
              <a:rPr lang="en-US" sz="2400" i="1" dirty="0">
                <a:solidFill>
                  <a:srgbClr val="1D1B11"/>
                </a:solidFill>
                <a:latin typeface="Times New Roman" pitchFamily="18" charset="0"/>
                <a:ea typeface="Calibri" panose="020F0502020204030204" pitchFamily="34" charset="0"/>
                <a:cs typeface="Times New Roman" pitchFamily="18" charset="0"/>
              </a:rPr>
              <a:t>* </a:t>
            </a:r>
            <a:r>
              <a:rPr lang="en-US" sz="2400" b="1" i="1" dirty="0" err="1">
                <a:solidFill>
                  <a:srgbClr val="1D1B11"/>
                </a:solidFill>
                <a:effectLst/>
                <a:latin typeface="Times New Roman" pitchFamily="18" charset="0"/>
                <a:ea typeface="Calibri" panose="020F0502020204030204" pitchFamily="34" charset="0"/>
                <a:cs typeface="Times New Roman" pitchFamily="18" charset="0"/>
              </a:rPr>
              <a:t>Cuộc</a:t>
            </a:r>
            <a:r>
              <a:rPr lang="en-US" sz="2400" b="1" i="1" dirty="0">
                <a:solidFill>
                  <a:srgbClr val="1D1B11"/>
                </a:solidFill>
                <a:effectLst/>
                <a:latin typeface="Times New Roman" pitchFamily="18" charset="0"/>
                <a:ea typeface="Calibri" panose="020F0502020204030204" pitchFamily="34" charset="0"/>
                <a:cs typeface="Times New Roman" pitchFamily="18" charset="0"/>
              </a:rPr>
              <a:t> </a:t>
            </a:r>
            <a:r>
              <a:rPr lang="en-US" sz="2400" b="1" i="1" dirty="0" err="1">
                <a:solidFill>
                  <a:srgbClr val="1D1B11"/>
                </a:solidFill>
                <a:effectLst/>
                <a:latin typeface="Times New Roman" pitchFamily="18" charset="0"/>
                <a:ea typeface="Calibri" panose="020F0502020204030204" pitchFamily="34" charset="0"/>
                <a:cs typeface="Times New Roman" pitchFamily="18" charset="0"/>
              </a:rPr>
              <a:t>đời</a:t>
            </a:r>
            <a:r>
              <a:rPr lang="en-US" sz="2400" b="1" i="1" dirty="0">
                <a:solidFill>
                  <a:srgbClr val="1D1B11"/>
                </a:solidFill>
                <a:effectLst/>
                <a:latin typeface="Times New Roman" pitchFamily="18" charset="0"/>
                <a:ea typeface="Calibri" panose="020F0502020204030204" pitchFamily="34" charset="0"/>
                <a:cs typeface="Times New Roman" pitchFamily="18" charset="0"/>
              </a:rPr>
              <a:t>:</a:t>
            </a:r>
            <a:r>
              <a:rPr lang="en-US" sz="2400" i="1" dirty="0">
                <a:solidFill>
                  <a:srgbClr val="1D1B11"/>
                </a:solidFill>
                <a:latin typeface="Times New Roman" pitchFamily="18" charset="0"/>
                <a:ea typeface="Calibri" panose="020F0502020204030204" pitchFamily="34" charset="0"/>
                <a:cs typeface="Times New Roman" pitchFamily="18" charset="0"/>
              </a:rPr>
              <a:t> </a:t>
            </a:r>
            <a:r>
              <a:rPr lang="en-US" sz="2400" i="1" dirty="0" err="1">
                <a:solidFill>
                  <a:srgbClr val="1D1B11"/>
                </a:solidFill>
                <a:latin typeface="Times New Roman" pitchFamily="18" charset="0"/>
                <a:ea typeface="Calibri" panose="020F0502020204030204" pitchFamily="34" charset="0"/>
                <a:cs typeface="Times New Roman" pitchFamily="18" charset="0"/>
              </a:rPr>
              <a:t>Hồ</a:t>
            </a:r>
            <a:r>
              <a:rPr lang="en-US" sz="2400" i="1" dirty="0">
                <a:solidFill>
                  <a:srgbClr val="1D1B11"/>
                </a:solidFill>
                <a:latin typeface="Times New Roman" pitchFamily="18" charset="0"/>
                <a:ea typeface="Calibri" panose="020F0502020204030204" pitchFamily="34" charset="0"/>
                <a:cs typeface="Times New Roman" pitchFamily="18" charset="0"/>
              </a:rPr>
              <a:t> </a:t>
            </a:r>
            <a:r>
              <a:rPr lang="en-US" sz="2400" i="1" dirty="0" err="1">
                <a:solidFill>
                  <a:srgbClr val="1D1B11"/>
                </a:solidFill>
                <a:latin typeface="Times New Roman" pitchFamily="18" charset="0"/>
                <a:ea typeface="Calibri" panose="020F0502020204030204" pitchFamily="34" charset="0"/>
                <a:cs typeface="Times New Roman" pitchFamily="18" charset="0"/>
              </a:rPr>
              <a:t>Xuân</a:t>
            </a:r>
            <a:r>
              <a:rPr lang="en-US" sz="2400" i="1" dirty="0">
                <a:solidFill>
                  <a:srgbClr val="1D1B11"/>
                </a:solidFill>
                <a:latin typeface="Times New Roman" pitchFamily="18" charset="0"/>
                <a:ea typeface="Calibri" panose="020F0502020204030204" pitchFamily="34" charset="0"/>
                <a:cs typeface="Times New Roman" pitchFamily="18" charset="0"/>
              </a:rPr>
              <a:t> </a:t>
            </a:r>
            <a:r>
              <a:rPr lang="en-US" sz="2400" i="1" dirty="0" err="1">
                <a:solidFill>
                  <a:srgbClr val="1D1B11"/>
                </a:solidFill>
                <a:latin typeface="Times New Roman" pitchFamily="18" charset="0"/>
                <a:ea typeface="Calibri" panose="020F0502020204030204" pitchFamily="34" charset="0"/>
                <a:cs typeface="Times New Roman" pitchFamily="18" charset="0"/>
              </a:rPr>
              <a:t>Hương</a:t>
            </a:r>
            <a:r>
              <a:rPr lang="en-US" sz="2400" i="1" dirty="0">
                <a:solidFill>
                  <a:srgbClr val="1D1B11"/>
                </a:solidFill>
                <a:latin typeface="Times New Roman" pitchFamily="18" charset="0"/>
                <a:ea typeface="Calibri" panose="020F0502020204030204" pitchFamily="34" charset="0"/>
                <a:cs typeface="Times New Roman" pitchFamily="18" charset="0"/>
              </a:rPr>
              <a:t> (?-?)</a:t>
            </a:r>
          </a:p>
          <a:p>
            <a:pPr algn="just">
              <a:lnSpc>
                <a:spcPct val="100000"/>
              </a:lnSpc>
              <a:spcAft>
                <a:spcPts val="800"/>
              </a:spcAft>
            </a:pP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latin typeface="Times New Roman" pitchFamily="18" charset="0"/>
                <a:ea typeface="Calibri" panose="020F0502020204030204" pitchFamily="34" charset="0"/>
                <a:cs typeface="Times New Roman" pitchFamily="18" charset="0"/>
              </a:rPr>
              <a:t>Quê</a:t>
            </a:r>
            <a:r>
              <a:rPr lang="en-US" sz="2400" b="0" dirty="0">
                <a:solidFill>
                  <a:srgbClr val="1D1B11"/>
                </a:solidFill>
                <a:latin typeface="Times New Roman" pitchFamily="18" charset="0"/>
                <a:ea typeface="Calibri" panose="020F0502020204030204" pitchFamily="34" charset="0"/>
                <a:cs typeface="Times New Roman" pitchFamily="18" charset="0"/>
              </a:rPr>
              <a:t>: </a:t>
            </a:r>
            <a:r>
              <a:rPr lang="en-US" sz="2400" b="0" dirty="0" err="1">
                <a:solidFill>
                  <a:srgbClr val="1D1B11"/>
                </a:solidFill>
                <a:latin typeface="Times New Roman" pitchFamily="18" charset="0"/>
                <a:ea typeface="Calibri" panose="020F0502020204030204" pitchFamily="34" charset="0"/>
                <a:cs typeface="Times New Roman" pitchFamily="18" charset="0"/>
              </a:rPr>
              <a:t>Nghệ</a:t>
            </a:r>
            <a:r>
              <a:rPr lang="en-US" sz="2400" b="0" dirty="0">
                <a:solidFill>
                  <a:srgbClr val="1D1B11"/>
                </a:solidFill>
                <a:latin typeface="Times New Roman" pitchFamily="18" charset="0"/>
                <a:ea typeface="Calibri" panose="020F0502020204030204" pitchFamily="34" charset="0"/>
                <a:cs typeface="Times New Roman" pitchFamily="18" charset="0"/>
              </a:rPr>
              <a:t> An,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là</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thiên</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tài</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kì</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nữ</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nhưng</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cuộc</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đời</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gặp</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nhiều</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bất</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err="1">
                <a:solidFill>
                  <a:srgbClr val="1D1B11"/>
                </a:solidFill>
                <a:effectLst/>
                <a:latin typeface="Times New Roman" pitchFamily="18" charset="0"/>
                <a:ea typeface="Calibri" panose="020F0502020204030204" pitchFamily="34" charset="0"/>
                <a:cs typeface="Times New Roman" pitchFamily="18" charset="0"/>
              </a:rPr>
              <a:t>hạnh</a:t>
            </a:r>
            <a:r>
              <a:rPr lang="en-US" sz="2400" b="0">
                <a:solidFill>
                  <a:srgbClr val="1D1B11"/>
                </a:solidFill>
                <a:effectLst/>
                <a:latin typeface="Times New Roman" pitchFamily="18" charset="0"/>
                <a:ea typeface="Calibri" panose="020F0502020204030204" pitchFamily="34" charset="0"/>
                <a:cs typeface="Times New Roman" pitchFamily="18" charset="0"/>
              </a:rPr>
              <a:t>.</a:t>
            </a:r>
            <a:endParaRPr lang="en-US" sz="2400" b="0" dirty="0">
              <a:effectLst/>
              <a:latin typeface="Times New Roman" pitchFamily="18" charset="0"/>
              <a:ea typeface="Calibri" panose="020F0502020204030204" pitchFamily="34" charset="0"/>
              <a:cs typeface="Times New Roman" pitchFamily="18" charset="0"/>
            </a:endParaRPr>
          </a:p>
        </p:txBody>
      </p:sp>
      <p:sp>
        <p:nvSpPr>
          <p:cNvPr id="7" name="Title 6">
            <a:extLst>
              <a:ext uri="{FF2B5EF4-FFF2-40B4-BE49-F238E27FC236}">
                <a16:creationId xmlns:a16="http://schemas.microsoft.com/office/drawing/2014/main" id="{25D44F8C-D337-4A08-80C5-0C0EF2F22F6B}"/>
              </a:ext>
            </a:extLst>
          </p:cNvPr>
          <p:cNvSpPr>
            <a:spLocks noGrp="1"/>
          </p:cNvSpPr>
          <p:nvPr>
            <p:ph type="title"/>
          </p:nvPr>
        </p:nvSpPr>
        <p:spPr>
          <a:xfrm>
            <a:off x="0" y="111000"/>
            <a:ext cx="3505200" cy="719547"/>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28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Tác giả, tác phẩm</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43985" y="2965268"/>
            <a:ext cx="8656323" cy="2570960"/>
          </a:xfrm>
          <a:prstGeom prst="rect">
            <a:avLst/>
          </a:prstGeom>
        </p:spPr>
        <p:txBody>
          <a:bodyPr wrap="square">
            <a:spAutoFit/>
          </a:bodyPr>
          <a:lstStyle/>
          <a:p>
            <a:pPr algn="just">
              <a:lnSpc>
                <a:spcPct val="115000"/>
              </a:lnSpc>
              <a:spcAft>
                <a:spcPts val="800"/>
              </a:spcAft>
            </a:pPr>
            <a:r>
              <a:rPr lang="en-US" sz="2400" b="1" i="1">
                <a:solidFill>
                  <a:srgbClr val="1D1B11"/>
                </a:solidFill>
                <a:latin typeface="Times New Roman" pitchFamily="18" charset="0"/>
                <a:ea typeface="Calibri" panose="020F0502020204030204" pitchFamily="34" charset="0"/>
                <a:cs typeface="Times New Roman" pitchFamily="18" charset="0"/>
              </a:rPr>
              <a:t>* Sự nghiệp sáng tác</a:t>
            </a:r>
            <a:endParaRPr lang="en-US" sz="2400" b="1">
              <a:latin typeface="Times New Roman" pitchFamily="18" charset="0"/>
              <a:ea typeface="Calibri" panose="020F0502020204030204" pitchFamily="34" charset="0"/>
              <a:cs typeface="Times New Roman" pitchFamily="18" charset="0"/>
            </a:endParaRPr>
          </a:p>
          <a:p>
            <a:pPr algn="just">
              <a:lnSpc>
                <a:spcPct val="115000"/>
              </a:lnSpc>
              <a:spcAft>
                <a:spcPts val="800"/>
              </a:spcAft>
            </a:pPr>
            <a:r>
              <a:rPr lang="en-US" sz="2400">
                <a:solidFill>
                  <a:srgbClr val="1D1B11"/>
                </a:solidFill>
                <a:latin typeface="Times New Roman" pitchFamily="18" charset="0"/>
                <a:ea typeface="Calibri" panose="020F0502020204030204" pitchFamily="34" charset="0"/>
                <a:cs typeface="Times New Roman" pitchFamily="18" charset="0"/>
              </a:rPr>
              <a:t>- Sáng tác cả chữ Hán và chữ Nôm</a:t>
            </a:r>
          </a:p>
          <a:p>
            <a:pPr algn="just">
              <a:lnSpc>
                <a:spcPct val="115000"/>
              </a:lnSpc>
              <a:spcAft>
                <a:spcPts val="800"/>
              </a:spcAft>
            </a:pPr>
            <a:r>
              <a:rPr lang="en-US" sz="2400">
                <a:solidFill>
                  <a:srgbClr val="1D1B11"/>
                </a:solidFill>
                <a:latin typeface="Times New Roman" pitchFamily="18" charset="0"/>
                <a:ea typeface="Calibri" panose="020F0502020204030204" pitchFamily="34" charset="0"/>
                <a:cs typeface="Times New Roman" pitchFamily="18" charset="0"/>
              </a:rPr>
              <a:t>- Các tập thơ: Lưu hương kí, Hương đình cổ nguyệt thi tập,…</a:t>
            </a:r>
          </a:p>
          <a:p>
            <a:pPr algn="just">
              <a:lnSpc>
                <a:spcPct val="115000"/>
              </a:lnSpc>
              <a:spcAft>
                <a:spcPts val="800"/>
              </a:spcAft>
            </a:pPr>
            <a:r>
              <a:rPr lang="en-US" sz="2400">
                <a:solidFill>
                  <a:srgbClr val="1D1B11"/>
                </a:solidFill>
                <a:latin typeface="Times New Roman" pitchFamily="18" charset="0"/>
                <a:ea typeface="Calibri" panose="020F0502020204030204" pitchFamily="34" charset="0"/>
                <a:cs typeface="Times New Roman" pitchFamily="18" charset="0"/>
              </a:rPr>
              <a:t>- Phong cách thơ vừa thanh vừa tục.</a:t>
            </a:r>
            <a:endParaRPr lang="en-US" sz="2400">
              <a:latin typeface="Times New Roman" pitchFamily="18" charset="0"/>
              <a:ea typeface="Calibri" panose="020F0502020204030204" pitchFamily="34" charset="0"/>
              <a:cs typeface="Times New Roman" pitchFamily="18" charset="0"/>
            </a:endParaRPr>
          </a:p>
          <a:p>
            <a:r>
              <a:rPr lang="en-US" sz="2400" b="1">
                <a:solidFill>
                  <a:srgbClr val="1D1B11"/>
                </a:solidFill>
                <a:latin typeface="Times New Roman" pitchFamily="18" charset="0"/>
                <a:ea typeface="Calibri" panose="020F0502020204030204" pitchFamily="34" charset="0"/>
                <a:cs typeface="Times New Roman" pitchFamily="18" charset="0"/>
              </a:rPr>
              <a:t>→ Được mệnh danh là “ </a:t>
            </a:r>
            <a:r>
              <a:rPr lang="en-US" sz="2400" b="1" i="1">
                <a:solidFill>
                  <a:srgbClr val="1D1B11"/>
                </a:solidFill>
                <a:latin typeface="Times New Roman" pitchFamily="18" charset="0"/>
                <a:ea typeface="Calibri" panose="020F0502020204030204" pitchFamily="34" charset="0"/>
                <a:cs typeface="Times New Roman" pitchFamily="18" charset="0"/>
              </a:rPr>
              <a:t>bà chúa thơ Nôm”</a:t>
            </a:r>
            <a:r>
              <a:rPr lang="en-US" sz="2400" b="1">
                <a:solidFill>
                  <a:srgbClr val="1D1B11"/>
                </a:solidFill>
                <a:latin typeface="Times New Roman" pitchFamily="18" charset="0"/>
                <a:ea typeface="Calibri" panose="020F0502020204030204" pitchFamily="34" charset="0"/>
                <a:cs typeface="Times New Roman" pitchFamily="18" charset="0"/>
              </a:rPr>
              <a:t>.</a:t>
            </a:r>
            <a:endParaRPr lang="en-US" sz="2400" b="1">
              <a:latin typeface="Times New Roman" pitchFamily="18" charset="0"/>
              <a:ea typeface="Calibri" panose="020F0502020204030204" pitchFamily="34" charset="0"/>
              <a:cs typeface="Times New Roman" pitchFamily="18" charset="0"/>
            </a:endParaRPr>
          </a:p>
        </p:txBody>
      </p:sp>
      <p:pic>
        <p:nvPicPr>
          <p:cNvPr id="8" name="Picture Placeholder 8" descr="A picture containing text, tree, sky, outdoor&#10;&#10;Description automatically generated">
            <a:extLst>
              <a:ext uri="{FF2B5EF4-FFF2-40B4-BE49-F238E27FC236}">
                <a16:creationId xmlns:a16="http://schemas.microsoft.com/office/drawing/2014/main" id="{AB70006E-CFC5-4C2D-A049-B4A3B5EAD2B4}"/>
              </a:ext>
            </a:extLst>
          </p:cNvPr>
          <p:cNvPicPr>
            <a:picLocks noGrp="1" noChangeAspect="1"/>
          </p:cNvPicPr>
          <p:nvPr>
            <p:ph type="pic" sz="quarter" idx="10"/>
          </p:nvPr>
        </p:nvPicPr>
        <p:blipFill>
          <a:blip r:embed="rId3"/>
          <a:srcRect l="19592" r="19592"/>
          <a:stretch>
            <a:fillRect/>
          </a:stretch>
        </p:blipFill>
        <p:spPr>
          <a:xfrm>
            <a:off x="8216537" y="106044"/>
            <a:ext cx="3975463" cy="4962345"/>
          </a:xfrm>
        </p:spPr>
      </p:pic>
      <p:sp>
        <p:nvSpPr>
          <p:cNvPr id="4" name="Rectangle 3"/>
          <p:cNvSpPr/>
          <p:nvPr/>
        </p:nvSpPr>
        <p:spPr>
          <a:xfrm>
            <a:off x="8033657" y="5120729"/>
            <a:ext cx="4271554" cy="830997"/>
          </a:xfrm>
          <a:prstGeom prst="rect">
            <a:avLst/>
          </a:prstGeom>
          <a:solidFill>
            <a:schemeClr val="bg2"/>
          </a:solidFill>
          <a:ln w="6350">
            <a:solidFill>
              <a:schemeClr val="tx1"/>
            </a:solidFill>
          </a:ln>
        </p:spPr>
        <p:txBody>
          <a:bodyPr wrap="square">
            <a:spAutoFit/>
          </a:bodyPr>
          <a:lstStyle/>
          <a:p>
            <a:pPr algn="ctr"/>
            <a:r>
              <a:rPr lang="vi-VN" sz="2400" b="1">
                <a:latin typeface="+mj-lt"/>
              </a:rPr>
              <a:t>Tượng nữ sĩ Hồ Xuân Hương tại làng Quỳnh</a:t>
            </a:r>
            <a:endParaRPr lang="en-US" sz="2400" b="1" dirty="0">
              <a:ln w="0"/>
              <a:effectLst>
                <a:outerShdw blurRad="38100" dist="19050" dir="2700000" algn="tl" rotWithShape="0">
                  <a:schemeClr val="dk1">
                    <a:alpha val="40000"/>
                  </a:scheme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438068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40000" fill="hold" grpId="0" nodeType="clickEffect" p14:presetBounceEnd="46000">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14:bounceEnd="46000">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14:bounceEnd="46000">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accel="40000" fill="hold" grpId="0" nodeType="clickEffect" p14:presetBounceEnd="46000">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14:bounceEnd="46000">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14:bounceEnd="46000">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accel="40000" fill="hold" grpId="0" nodeType="clickEffect" p14:presetBounceEnd="46000">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14:bounceEnd="46000">
                                          <p:cBhvr additive="base">
                                            <p:cTn id="24" dur="500" fill="hold"/>
                                            <p:tgtEl>
                                              <p:spTgt spid="2">
                                                <p:txEl>
                                                  <p:pRg st="2" end="2"/>
                                                </p:txEl>
                                              </p:spTgt>
                                            </p:tgtEl>
                                            <p:attrNameLst>
                                              <p:attrName>ppt_x</p:attrName>
                                            </p:attrNameLst>
                                          </p:cBhvr>
                                          <p:tavLst>
                                            <p:tav tm="0">
                                              <p:val>
                                                <p:strVal val="0-#ppt_w/2"/>
                                              </p:val>
                                            </p:tav>
                                            <p:tav tm="100000">
                                              <p:val>
                                                <p:strVal val="#ppt_x"/>
                                              </p:val>
                                            </p:tav>
                                          </p:tavLst>
                                        </p:anim>
                                        <p:anim calcmode="lin" valueType="num" p14:bounceEnd="46000">
                                          <p:cBhvr additive="base">
                                            <p:cTn id="25"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4000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accel="4000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accel="40000"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P spid="4"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68" name="Freeform: Shape 6267">
            <a:extLst>
              <a:ext uri="{FF2B5EF4-FFF2-40B4-BE49-F238E27FC236}">
                <a16:creationId xmlns:a16="http://schemas.microsoft.com/office/drawing/2014/main" id="{C28043B1-F81E-44CE-93CA-DC37000F30BB}"/>
              </a:ext>
            </a:extLst>
          </p:cNvPr>
          <p:cNvSpPr/>
          <p:nvPr/>
        </p:nvSpPr>
        <p:spPr>
          <a:xfrm>
            <a:off x="73438" y="1171081"/>
            <a:ext cx="1847948" cy="673200"/>
          </a:xfrm>
          <a:custGeom>
            <a:avLst/>
            <a:gdLst>
              <a:gd name="connsiteX0" fmla="*/ 0 w 1512528"/>
              <a:gd name="connsiteY0" fmla="*/ 0 h 673200"/>
              <a:gd name="connsiteX1" fmla="*/ 1512528 w 1512528"/>
              <a:gd name="connsiteY1" fmla="*/ 0 h 673200"/>
              <a:gd name="connsiteX2" fmla="*/ 1512528 w 1512528"/>
              <a:gd name="connsiteY2" fmla="*/ 673200 h 673200"/>
              <a:gd name="connsiteX3" fmla="*/ 0 w 1512528"/>
              <a:gd name="connsiteY3" fmla="*/ 673200 h 673200"/>
              <a:gd name="connsiteX4" fmla="*/ 0 w 151252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28" h="673200">
                <a:moveTo>
                  <a:pt x="0" y="0"/>
                </a:moveTo>
                <a:lnTo>
                  <a:pt x="1512528" y="0"/>
                </a:lnTo>
                <a:lnTo>
                  <a:pt x="1512528" y="673200"/>
                </a:lnTo>
                <a:lnTo>
                  <a:pt x="0" y="67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marL="0" lvl="0" indent="0" algn="ctr" defTabSz="1289050">
              <a:lnSpc>
                <a:spcPct val="90000"/>
              </a:lnSpc>
              <a:spcBef>
                <a:spcPct val="0"/>
              </a:spcBef>
              <a:spcAft>
                <a:spcPct val="35000"/>
              </a:spcAft>
              <a:buNone/>
            </a:pPr>
            <a:r>
              <a:rPr lang="en-US" sz="2400" b="1" dirty="0">
                <a:solidFill>
                  <a:srgbClr val="1D1B11"/>
                </a:solidFill>
                <a:latin typeface="Times New Roman" pitchFamily="18" charset="0"/>
                <a:ea typeface="Calibri" panose="020F0502020204030204" pitchFamily="34" charset="0"/>
                <a:cs typeface="Times New Roman" panose="02020603050405020304" pitchFamily="18" charset="0"/>
              </a:rPr>
              <a:t>*</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xứ</a:t>
            </a:r>
            <a:endParaRPr lang="en-US" sz="2400" b="1" kern="1200" dirty="0">
              <a:latin typeface="Times New Roman" panose="02020603050405020304" pitchFamily="18" charset="0"/>
              <a:cs typeface="Times New Roman" panose="02020603050405020304" pitchFamily="18" charset="0"/>
            </a:endParaRPr>
          </a:p>
        </p:txBody>
      </p:sp>
      <p:sp>
        <p:nvSpPr>
          <p:cNvPr id="6269" name="Left Brace 6268">
            <a:extLst>
              <a:ext uri="{FF2B5EF4-FFF2-40B4-BE49-F238E27FC236}">
                <a16:creationId xmlns:a16="http://schemas.microsoft.com/office/drawing/2014/main" id="{CC15129E-5A30-4422-842C-CC2BCC78A267}"/>
              </a:ext>
            </a:extLst>
          </p:cNvPr>
          <p:cNvSpPr/>
          <p:nvPr/>
        </p:nvSpPr>
        <p:spPr>
          <a:xfrm>
            <a:off x="1770134" y="1171081"/>
            <a:ext cx="302505" cy="673200"/>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270" name="Freeform: Shape 6269">
            <a:hlinkClick r:id="rId3" action="ppaction://hlinksldjump"/>
            <a:extLst>
              <a:ext uri="{FF2B5EF4-FFF2-40B4-BE49-F238E27FC236}">
                <a16:creationId xmlns:a16="http://schemas.microsoft.com/office/drawing/2014/main" id="{1B946A7D-1CCD-4F6D-BD81-B913D04F3DC3}"/>
              </a:ext>
            </a:extLst>
          </p:cNvPr>
          <p:cNvSpPr/>
          <p:nvPr/>
        </p:nvSpPr>
        <p:spPr>
          <a:xfrm>
            <a:off x="2227641" y="1171081"/>
            <a:ext cx="4947340" cy="673200"/>
          </a:xfrm>
          <a:custGeom>
            <a:avLst/>
            <a:gdLst>
              <a:gd name="connsiteX0" fmla="*/ 0 w 4114078"/>
              <a:gd name="connsiteY0" fmla="*/ 0 h 673200"/>
              <a:gd name="connsiteX1" fmla="*/ 4114078 w 4114078"/>
              <a:gd name="connsiteY1" fmla="*/ 0 h 673200"/>
              <a:gd name="connsiteX2" fmla="*/ 4114078 w 4114078"/>
              <a:gd name="connsiteY2" fmla="*/ 673200 h 673200"/>
              <a:gd name="connsiteX3" fmla="*/ 0 w 4114078"/>
              <a:gd name="connsiteY3" fmla="*/ 673200 h 673200"/>
              <a:gd name="connsiteX4" fmla="*/ 0 w 411407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078" h="673200">
                <a:moveTo>
                  <a:pt x="0" y="0"/>
                </a:moveTo>
                <a:lnTo>
                  <a:pt x="4114078" y="0"/>
                </a:lnTo>
                <a:lnTo>
                  <a:pt x="4114078" y="673200"/>
                </a:lnTo>
                <a:lnTo>
                  <a:pt x="0" y="6732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1" algn="l" defTabSz="1289050">
              <a:lnSpc>
                <a:spcPct val="90000"/>
              </a:lnSpc>
              <a:spcBef>
                <a:spcPct val="0"/>
              </a:spcBef>
              <a:spcAft>
                <a:spcPct val="15000"/>
              </a:spcAft>
            </a:pPr>
            <a:r>
              <a:rPr lang="en-US" sz="2400" dirty="0" err="1">
                <a:solidFill>
                  <a:srgbClr val="1D1B11"/>
                </a:solidFill>
                <a:effectLst/>
                <a:latin typeface="Times New Roman" pitchFamily="18" charset="0"/>
                <a:ea typeface="Calibri" panose="020F0502020204030204" pitchFamily="34" charset="0"/>
                <a:cs typeface="Times New Roman" panose="02020603050405020304" pitchFamily="18" charset="0"/>
              </a:rPr>
              <a:t>Bài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chùm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
        <p:nvSpPr>
          <p:cNvPr id="6271" name="Freeform: Shape 6270">
            <a:extLst>
              <a:ext uri="{FF2B5EF4-FFF2-40B4-BE49-F238E27FC236}">
                <a16:creationId xmlns:a16="http://schemas.microsoft.com/office/drawing/2014/main" id="{48AB3453-ECD8-4A8B-B327-2E4FE40AFCD4}"/>
              </a:ext>
            </a:extLst>
          </p:cNvPr>
          <p:cNvSpPr/>
          <p:nvPr/>
        </p:nvSpPr>
        <p:spPr>
          <a:xfrm>
            <a:off x="143031" y="1985083"/>
            <a:ext cx="1512528" cy="673200"/>
          </a:xfrm>
          <a:custGeom>
            <a:avLst/>
            <a:gdLst>
              <a:gd name="connsiteX0" fmla="*/ 0 w 1512528"/>
              <a:gd name="connsiteY0" fmla="*/ 0 h 673200"/>
              <a:gd name="connsiteX1" fmla="*/ 1512528 w 1512528"/>
              <a:gd name="connsiteY1" fmla="*/ 0 h 673200"/>
              <a:gd name="connsiteX2" fmla="*/ 1512528 w 1512528"/>
              <a:gd name="connsiteY2" fmla="*/ 673200 h 673200"/>
              <a:gd name="connsiteX3" fmla="*/ 0 w 1512528"/>
              <a:gd name="connsiteY3" fmla="*/ 673200 h 673200"/>
              <a:gd name="connsiteX4" fmla="*/ 0 w 151252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28" h="673200">
                <a:moveTo>
                  <a:pt x="0" y="0"/>
                </a:moveTo>
                <a:lnTo>
                  <a:pt x="1512528" y="0"/>
                </a:lnTo>
                <a:lnTo>
                  <a:pt x="1512528" y="673200"/>
                </a:lnTo>
                <a:lnTo>
                  <a:pt x="0" y="67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endParaRPr lang="en-US" sz="2400" kern="1200">
              <a:latin typeface="Times New Roman" pitchFamily="18" charset="0"/>
              <a:cs typeface="Times New Roman" pitchFamily="18" charset="0"/>
            </a:endParaRPr>
          </a:p>
        </p:txBody>
      </p:sp>
      <p:sp>
        <p:nvSpPr>
          <p:cNvPr id="3136" name="Left Brace 3135">
            <a:extLst>
              <a:ext uri="{FF2B5EF4-FFF2-40B4-BE49-F238E27FC236}">
                <a16:creationId xmlns:a16="http://schemas.microsoft.com/office/drawing/2014/main" id="{04780BA3-858E-4908-BB1C-0DD46FE84184}"/>
              </a:ext>
            </a:extLst>
          </p:cNvPr>
          <p:cNvSpPr/>
          <p:nvPr/>
        </p:nvSpPr>
        <p:spPr>
          <a:xfrm>
            <a:off x="1727878" y="2267570"/>
            <a:ext cx="254861" cy="1109555"/>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137" name="Freeform: Shape 3136">
            <a:extLst>
              <a:ext uri="{FF2B5EF4-FFF2-40B4-BE49-F238E27FC236}">
                <a16:creationId xmlns:a16="http://schemas.microsoft.com/office/drawing/2014/main" id="{6D21E33D-7522-4ACE-AE2B-AFB17EBDE738}"/>
              </a:ext>
            </a:extLst>
          </p:cNvPr>
          <p:cNvSpPr/>
          <p:nvPr/>
        </p:nvSpPr>
        <p:spPr>
          <a:xfrm>
            <a:off x="2231390" y="2068522"/>
            <a:ext cx="4947340" cy="1406198"/>
          </a:xfrm>
          <a:custGeom>
            <a:avLst/>
            <a:gdLst>
              <a:gd name="connsiteX0" fmla="*/ 0 w 4114078"/>
              <a:gd name="connsiteY0" fmla="*/ 0 h 673200"/>
              <a:gd name="connsiteX1" fmla="*/ 4114078 w 4114078"/>
              <a:gd name="connsiteY1" fmla="*/ 0 h 673200"/>
              <a:gd name="connsiteX2" fmla="*/ 4114078 w 4114078"/>
              <a:gd name="connsiteY2" fmla="*/ 673200 h 673200"/>
              <a:gd name="connsiteX3" fmla="*/ 0 w 4114078"/>
              <a:gd name="connsiteY3" fmla="*/ 673200 h 673200"/>
              <a:gd name="connsiteX4" fmla="*/ 0 w 411407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078" h="673200">
                <a:moveTo>
                  <a:pt x="0" y="0"/>
                </a:moveTo>
                <a:lnTo>
                  <a:pt x="4114078" y="0"/>
                </a:lnTo>
                <a:lnTo>
                  <a:pt x="4114078" y="673200"/>
                </a:lnTo>
                <a:lnTo>
                  <a:pt x="0" y="6732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R="57150" lvl="0" algn="just">
              <a:lnSpc>
                <a:spcPct val="115000"/>
              </a:lnSpc>
              <a:spcAft>
                <a:spcPts val="0"/>
              </a:spcAft>
              <a:tabLst>
                <a:tab pos="57150" algn="l"/>
                <a:tab pos="152400" algn="l"/>
              </a:tabLst>
            </a:pPr>
            <a:r>
              <a:rPr lang="en-US" sz="2400">
                <a:solidFill>
                  <a:srgbClr val="1D1B11"/>
                </a:solidFill>
                <a:effectLst/>
                <a:latin typeface="Times New Roman" panose="02020603050405020304" pitchFamily="18" charset="0"/>
                <a:ea typeface="Times New Roman" panose="02020603050405020304" pitchFamily="18" charset="0"/>
                <a:cs typeface="Times New Roman" pitchFamily="18" charset="0"/>
              </a:rPr>
              <a:t>- Thơ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Nôm</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đường</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luật</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viết</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theo</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thể</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thất</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ngôn</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bát</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err="1">
                <a:solidFill>
                  <a:srgbClr val="1D1B11"/>
                </a:solidFill>
                <a:effectLst/>
                <a:latin typeface="Times New Roman" panose="02020603050405020304" pitchFamily="18" charset="0"/>
                <a:ea typeface="Times New Roman" panose="02020603050405020304" pitchFamily="18" charset="0"/>
                <a:cs typeface="Times New Roman" pitchFamily="18" charset="0"/>
              </a:rPr>
              <a:t>cú</a:t>
            </a:r>
            <a:r>
              <a:rPr lang="en-US" sz="2400">
                <a:solidFill>
                  <a:srgbClr val="1D1B11"/>
                </a:solidFill>
                <a:effectLst/>
                <a:latin typeface="Times New Roman" panose="02020603050405020304" pitchFamily="18" charset="0"/>
                <a:ea typeface="Times New Roman" panose="02020603050405020304" pitchFamily="18" charset="0"/>
                <a:cs typeface="Times New Roman" pitchFamily="18" charset="0"/>
              </a:rPr>
              <a:t>.</a:t>
            </a:r>
          </a:p>
          <a:p>
            <a:pPr marR="57150" algn="just">
              <a:lnSpc>
                <a:spcPct val="115000"/>
              </a:lnSpc>
              <a:spcAft>
                <a:spcPts val="0"/>
              </a:spcAft>
              <a:tabLst>
                <a:tab pos="57150" algn="l"/>
                <a:tab pos="152400" algn="l"/>
              </a:tabLst>
            </a:pPr>
            <a:r>
              <a:rPr lang="nl-NL" sz="2400">
                <a:solidFill>
                  <a:schemeClr val="tx1"/>
                </a:solidFill>
                <a:latin typeface="Times New Roman" pitchFamily="18" charset="0"/>
                <a:cs typeface="Times New Roman" pitchFamily="18" charset="0"/>
              </a:rPr>
              <a:t>- Bố cục: 4 phần: Đề, thực, luận, kết</a:t>
            </a:r>
            <a:endParaRPr lang="en-US" sz="2400">
              <a:solidFill>
                <a:schemeClr val="tx1"/>
              </a:solidFill>
              <a:latin typeface="Times New Roman" pitchFamily="18" charset="0"/>
              <a:cs typeface="Times New Roman" pitchFamily="18" charset="0"/>
            </a:endParaRPr>
          </a:p>
        </p:txBody>
      </p:sp>
      <p:sp>
        <p:nvSpPr>
          <p:cNvPr id="3190" name="TextBox 3189">
            <a:extLst>
              <a:ext uri="{FF2B5EF4-FFF2-40B4-BE49-F238E27FC236}">
                <a16:creationId xmlns:a16="http://schemas.microsoft.com/office/drawing/2014/main" id="{30F8B87D-DB6F-47DD-AC3F-AA5B70A9C2A9}"/>
              </a:ext>
            </a:extLst>
          </p:cNvPr>
          <p:cNvSpPr txBox="1"/>
          <p:nvPr/>
        </p:nvSpPr>
        <p:spPr>
          <a:xfrm>
            <a:off x="259271" y="212114"/>
            <a:ext cx="4442040" cy="483017"/>
          </a:xfrm>
          <a:prstGeom prst="rect">
            <a:avLst/>
          </a:prstGeom>
          <a:noFill/>
        </p:spPr>
        <p:txBody>
          <a:bodyPr wrap="square">
            <a:spAutoFit/>
          </a:bodyPr>
          <a:lstStyle/>
          <a:p>
            <a:pPr algn="just">
              <a:lnSpc>
                <a:spcPct val="115000"/>
              </a:lnSpc>
              <a:spcAft>
                <a:spcPts val="800"/>
              </a:spcAft>
            </a:pPr>
            <a:r>
              <a:rPr lang="en-US" sz="2400" b="1" err="1">
                <a:solidFill>
                  <a:srgbClr val="1D1B11"/>
                </a:solidFill>
                <a:latin typeface="Times New Roman" pitchFamily="18" charset="0"/>
                <a:ea typeface="Calibri" panose="020F0502020204030204" pitchFamily="34" charset="0"/>
                <a:cs typeface="Times New Roman" panose="02020603050405020304" pitchFamily="18" charset="0"/>
              </a:rPr>
              <a:t>b</a:t>
            </a:r>
            <a:r>
              <a:rPr lang="en-US" sz="2400" b="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Tác phẩm </a:t>
            </a:r>
            <a:r>
              <a:rPr lang="en-US" sz="2400" b="1" i="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Tự tình </a:t>
            </a:r>
            <a:r>
              <a:rPr lang="en-US" sz="2400" b="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 II)</a:t>
            </a:r>
            <a:endParaRPr lang="en-US" sz="2400" dirty="0">
              <a:effectLst/>
              <a:latin typeface="Times New Roman" pitchFamily="18" charset="0"/>
              <a:ea typeface="Calibri" panose="020F0502020204030204" pitchFamily="34" charset="0"/>
              <a:cs typeface="Times New Roman" pitchFamily="18" charset="0"/>
            </a:endParaRPr>
          </a:p>
        </p:txBody>
      </p:sp>
      <p:sp>
        <p:nvSpPr>
          <p:cNvPr id="3191" name="Freeform: Shape 3190">
            <a:extLst>
              <a:ext uri="{FF2B5EF4-FFF2-40B4-BE49-F238E27FC236}">
                <a16:creationId xmlns:a16="http://schemas.microsoft.com/office/drawing/2014/main" id="{2B450B8E-0C35-44EA-B760-43A52C1AAC95}"/>
              </a:ext>
            </a:extLst>
          </p:cNvPr>
          <p:cNvSpPr/>
          <p:nvPr/>
        </p:nvSpPr>
        <p:spPr>
          <a:xfrm>
            <a:off x="73438" y="2398619"/>
            <a:ext cx="1813368" cy="673200"/>
          </a:xfrm>
          <a:custGeom>
            <a:avLst/>
            <a:gdLst>
              <a:gd name="connsiteX0" fmla="*/ 0 w 1512528"/>
              <a:gd name="connsiteY0" fmla="*/ 0 h 673200"/>
              <a:gd name="connsiteX1" fmla="*/ 1512528 w 1512528"/>
              <a:gd name="connsiteY1" fmla="*/ 0 h 673200"/>
              <a:gd name="connsiteX2" fmla="*/ 1512528 w 1512528"/>
              <a:gd name="connsiteY2" fmla="*/ 673200 h 673200"/>
              <a:gd name="connsiteX3" fmla="*/ 0 w 1512528"/>
              <a:gd name="connsiteY3" fmla="*/ 673200 h 673200"/>
              <a:gd name="connsiteX4" fmla="*/ 0 w 151252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28" h="673200">
                <a:moveTo>
                  <a:pt x="0" y="0"/>
                </a:moveTo>
                <a:lnTo>
                  <a:pt x="1512528" y="0"/>
                </a:lnTo>
                <a:lnTo>
                  <a:pt x="1512528" y="673200"/>
                </a:lnTo>
                <a:lnTo>
                  <a:pt x="0" y="67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marL="0" lvl="0" indent="0" algn="ctr" defTabSz="1289050">
              <a:lnSpc>
                <a:spcPct val="90000"/>
              </a:lnSpc>
              <a:spcBef>
                <a:spcPct val="0"/>
              </a:spcBef>
              <a:spcAft>
                <a:spcPct val="35000"/>
              </a:spcAft>
              <a:buNone/>
            </a:pPr>
            <a:r>
              <a:rPr lang="en-US" sz="2400" b="1" dirty="0">
                <a:solidFill>
                  <a:srgbClr val="1D1B11"/>
                </a:solidFill>
                <a:latin typeface="Times New Roman" pitchFamily="18" charset="0"/>
                <a:ea typeface="Calibri" panose="020F0502020204030204" pitchFamily="34" charset="0"/>
                <a:cs typeface="Times New Roman" panose="02020603050405020304" pitchFamily="18" charset="0"/>
              </a:rPr>
              <a:t>*</a:t>
            </a:r>
            <a:r>
              <a:rPr lang="en-US" sz="2400" dirty="0">
                <a:solidFill>
                  <a:srgbClr val="1D1B11"/>
                </a:solidFill>
                <a:effectLst/>
                <a:latin typeface="Times New Roman" pitchFamily="18" charset="0"/>
                <a:ea typeface="Calibri" panose="020F0502020204030204" pitchFamily="34" charset="0"/>
                <a:cs typeface="Times New Roman" pitchFamily="18" charset="0"/>
              </a:rPr>
              <a:t> </a:t>
            </a:r>
            <a:r>
              <a:rPr lang="en-US" sz="2400" b="1"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thơ, bố cục</a:t>
            </a:r>
            <a:endParaRPr lang="en-US" sz="2400" b="1" kern="1200" dirty="0">
              <a:latin typeface="Times New Roman" panose="02020603050405020304" pitchFamily="18" charset="0"/>
              <a:cs typeface="Times New Roman" panose="02020603050405020304" pitchFamily="18" charset="0"/>
            </a:endParaRPr>
          </a:p>
        </p:txBody>
      </p:sp>
      <p:sp>
        <p:nvSpPr>
          <p:cNvPr id="3192" name="Left Brace 3191">
            <a:extLst>
              <a:ext uri="{FF2B5EF4-FFF2-40B4-BE49-F238E27FC236}">
                <a16:creationId xmlns:a16="http://schemas.microsoft.com/office/drawing/2014/main" id="{E447BFA3-FC8B-4001-8B64-63994E4737E2}"/>
              </a:ext>
            </a:extLst>
          </p:cNvPr>
          <p:cNvSpPr/>
          <p:nvPr/>
        </p:nvSpPr>
        <p:spPr>
          <a:xfrm>
            <a:off x="1812784" y="5391061"/>
            <a:ext cx="302505" cy="1040723"/>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193" name="Freeform: Shape 3192">
            <a:extLst>
              <a:ext uri="{FF2B5EF4-FFF2-40B4-BE49-F238E27FC236}">
                <a16:creationId xmlns:a16="http://schemas.microsoft.com/office/drawing/2014/main" id="{1312288E-C979-4C18-BA8D-CFFE7024A1D0}"/>
              </a:ext>
            </a:extLst>
          </p:cNvPr>
          <p:cNvSpPr/>
          <p:nvPr/>
        </p:nvSpPr>
        <p:spPr>
          <a:xfrm>
            <a:off x="2216047" y="5343983"/>
            <a:ext cx="5055659" cy="1087800"/>
          </a:xfrm>
          <a:custGeom>
            <a:avLst/>
            <a:gdLst>
              <a:gd name="connsiteX0" fmla="*/ 0 w 4114078"/>
              <a:gd name="connsiteY0" fmla="*/ 0 h 673200"/>
              <a:gd name="connsiteX1" fmla="*/ 4114078 w 4114078"/>
              <a:gd name="connsiteY1" fmla="*/ 0 h 673200"/>
              <a:gd name="connsiteX2" fmla="*/ 4114078 w 4114078"/>
              <a:gd name="connsiteY2" fmla="*/ 673200 h 673200"/>
              <a:gd name="connsiteX3" fmla="*/ 0 w 4114078"/>
              <a:gd name="connsiteY3" fmla="*/ 673200 h 673200"/>
              <a:gd name="connsiteX4" fmla="*/ 0 w 411407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078" h="673200">
                <a:moveTo>
                  <a:pt x="0" y="0"/>
                </a:moveTo>
                <a:lnTo>
                  <a:pt x="4114078" y="0"/>
                </a:lnTo>
                <a:lnTo>
                  <a:pt x="4114078" y="673200"/>
                </a:lnTo>
                <a:lnTo>
                  <a:pt x="0" y="6732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nSpc>
                <a:spcPct val="115000"/>
              </a:lnSpc>
              <a:spcAft>
                <a:spcPts val="800"/>
              </a:spcAft>
            </a:pPr>
            <a:r>
              <a:rPr lang="en-US" sz="2400" dirty="0">
                <a:solidFill>
                  <a:srgbClr val="1D1B11"/>
                </a:solidFill>
                <a:effectLst/>
                <a:latin typeface="Times New Roman" pitchFamily="18" charset="0"/>
                <a:ea typeface="Times New Roman" pitchFamily="18" charset="0"/>
                <a:cs typeface="Times New Roman" pitchFamily="18" charset="0"/>
              </a:rPr>
              <a:t>“</a:t>
            </a:r>
            <a:r>
              <a:rPr lang="en-US" sz="2400" dirty="0" err="1">
                <a:solidFill>
                  <a:srgbClr val="1D1B11"/>
                </a:solidFill>
                <a:effectLst/>
                <a:latin typeface="Times New Roman" pitchFamily="18" charset="0"/>
                <a:ea typeface="Times New Roman" pitchFamily="18" charset="0"/>
                <a:cs typeface="Times New Roman" pitchFamily="18" charset="0"/>
              </a:rPr>
              <a:t>Tự</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tình</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bày</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tỏ</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tâm</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trạng</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cảm</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xúc</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tình</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cảm</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của</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người</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viết</a:t>
            </a:r>
            <a:r>
              <a:rPr lang="en-US" sz="2400" dirty="0">
                <a:solidFill>
                  <a:srgbClr val="1D1B11"/>
                </a:solidFill>
                <a:effectLst/>
                <a:latin typeface="Times New Roman" pitchFamily="18" charset="0"/>
                <a:ea typeface="Times New Roman" pitchFamily="18" charset="0"/>
                <a:cs typeface="Times New Roman" pitchFamily="18" charset="0"/>
              </a:rPr>
              <a:t> .</a:t>
            </a:r>
            <a:endParaRPr lang="en-US" sz="2400" dirty="0">
              <a:effectLst/>
              <a:latin typeface="Times New Roman" pitchFamily="18" charset="0"/>
              <a:ea typeface="Times New Roman" pitchFamily="18" charset="0"/>
              <a:cs typeface="Times New Roman" pitchFamily="18" charset="0"/>
            </a:endParaRPr>
          </a:p>
        </p:txBody>
      </p:sp>
      <p:sp>
        <p:nvSpPr>
          <p:cNvPr id="3194" name="Freeform: Shape 3193">
            <a:extLst>
              <a:ext uri="{FF2B5EF4-FFF2-40B4-BE49-F238E27FC236}">
                <a16:creationId xmlns:a16="http://schemas.microsoft.com/office/drawing/2014/main" id="{41480730-B68D-4EE6-8399-63D00DC35D04}"/>
              </a:ext>
            </a:extLst>
          </p:cNvPr>
          <p:cNvSpPr/>
          <p:nvPr/>
        </p:nvSpPr>
        <p:spPr>
          <a:xfrm>
            <a:off x="1" y="5695102"/>
            <a:ext cx="1958063" cy="673200"/>
          </a:xfrm>
          <a:custGeom>
            <a:avLst/>
            <a:gdLst>
              <a:gd name="connsiteX0" fmla="*/ 0 w 1512528"/>
              <a:gd name="connsiteY0" fmla="*/ 0 h 673200"/>
              <a:gd name="connsiteX1" fmla="*/ 1512528 w 1512528"/>
              <a:gd name="connsiteY1" fmla="*/ 0 h 673200"/>
              <a:gd name="connsiteX2" fmla="*/ 1512528 w 1512528"/>
              <a:gd name="connsiteY2" fmla="*/ 673200 h 673200"/>
              <a:gd name="connsiteX3" fmla="*/ 0 w 1512528"/>
              <a:gd name="connsiteY3" fmla="*/ 673200 h 673200"/>
              <a:gd name="connsiteX4" fmla="*/ 0 w 151252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28" h="673200">
                <a:moveTo>
                  <a:pt x="0" y="0"/>
                </a:moveTo>
                <a:lnTo>
                  <a:pt x="1512528" y="0"/>
                </a:lnTo>
                <a:lnTo>
                  <a:pt x="1512528" y="673200"/>
                </a:lnTo>
                <a:lnTo>
                  <a:pt x="0" y="67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marL="0" lvl="0" indent="0" algn="ctr" defTabSz="1289050">
              <a:lnSpc>
                <a:spcPct val="90000"/>
              </a:lnSpc>
              <a:spcBef>
                <a:spcPct val="0"/>
              </a:spcBef>
              <a:spcAft>
                <a:spcPct val="35000"/>
              </a:spcAft>
              <a:buNone/>
            </a:pPr>
            <a:r>
              <a:rPr lang="en-US" sz="2400" b="1" dirty="0">
                <a:solidFill>
                  <a:srgbClr val="1D1B11"/>
                </a:solidFill>
                <a:latin typeface="Times New Roman" pitchFamily="18" charset="0"/>
                <a:ea typeface="Calibri" panose="020F0502020204030204" pitchFamily="34" charset="0"/>
                <a:cs typeface="Times New Roman" panose="02020603050405020304" pitchFamily="18" charset="0"/>
              </a:rPr>
              <a:t>*</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400" b="1" kern="1200" dirty="0">
              <a:latin typeface="Times New Roman" panose="02020603050405020304" pitchFamily="18" charset="0"/>
              <a:cs typeface="Times New Roman" panose="02020603050405020304" pitchFamily="18" charset="0"/>
            </a:endParaRPr>
          </a:p>
        </p:txBody>
      </p:sp>
      <p:pic>
        <p:nvPicPr>
          <p:cNvPr id="1028" name="Picture 4" descr="eBook Hồ Xuân Hương Thơ Và Đời - Lữ Huy Nguyên full prc pdf epub azw3 [Tiểu  S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841" y="135089"/>
            <a:ext cx="4228076" cy="6484075"/>
          </a:xfrm>
          <a:prstGeom prst="rect">
            <a:avLst/>
          </a:prstGeom>
          <a:noFill/>
          <a:extLst>
            <a:ext uri="{909E8E84-426E-40DD-AFC4-6F175D3DCCD1}">
              <a14:hiddenFill xmlns:a14="http://schemas.microsoft.com/office/drawing/2010/main">
                <a:solidFill>
                  <a:srgbClr val="FFFFFF"/>
                </a:solidFill>
              </a14:hiddenFill>
            </a:ext>
          </a:extLst>
        </p:spPr>
      </p:pic>
      <p:sp>
        <p:nvSpPr>
          <p:cNvPr id="18" name="Left Brace 17">
            <a:extLst>
              <a:ext uri="{FF2B5EF4-FFF2-40B4-BE49-F238E27FC236}">
                <a16:creationId xmlns:a16="http://schemas.microsoft.com/office/drawing/2014/main" id="{E447BFA3-FC8B-4001-8B64-63994E4737E2}"/>
              </a:ext>
            </a:extLst>
          </p:cNvPr>
          <p:cNvSpPr/>
          <p:nvPr/>
        </p:nvSpPr>
        <p:spPr>
          <a:xfrm>
            <a:off x="1831487" y="3866650"/>
            <a:ext cx="302505" cy="1040723"/>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Shape 3192">
            <a:extLst>
              <a:ext uri="{FF2B5EF4-FFF2-40B4-BE49-F238E27FC236}">
                <a16:creationId xmlns:a16="http://schemas.microsoft.com/office/drawing/2014/main" id="{1312288E-C979-4C18-BA8D-CFFE7024A1D0}"/>
              </a:ext>
            </a:extLst>
          </p:cNvPr>
          <p:cNvSpPr/>
          <p:nvPr/>
        </p:nvSpPr>
        <p:spPr>
          <a:xfrm>
            <a:off x="2290069" y="3819573"/>
            <a:ext cx="5055659" cy="1087800"/>
          </a:xfrm>
          <a:custGeom>
            <a:avLst/>
            <a:gdLst>
              <a:gd name="connsiteX0" fmla="*/ 0 w 4114078"/>
              <a:gd name="connsiteY0" fmla="*/ 0 h 673200"/>
              <a:gd name="connsiteX1" fmla="*/ 4114078 w 4114078"/>
              <a:gd name="connsiteY1" fmla="*/ 0 h 673200"/>
              <a:gd name="connsiteX2" fmla="*/ 4114078 w 4114078"/>
              <a:gd name="connsiteY2" fmla="*/ 673200 h 673200"/>
              <a:gd name="connsiteX3" fmla="*/ 0 w 4114078"/>
              <a:gd name="connsiteY3" fmla="*/ 673200 h 673200"/>
              <a:gd name="connsiteX4" fmla="*/ 0 w 411407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078" h="673200">
                <a:moveTo>
                  <a:pt x="0" y="0"/>
                </a:moveTo>
                <a:lnTo>
                  <a:pt x="4114078" y="0"/>
                </a:lnTo>
                <a:lnTo>
                  <a:pt x="4114078" y="673200"/>
                </a:lnTo>
                <a:lnTo>
                  <a:pt x="0" y="6732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algn="just"/>
            <a:r>
              <a:rPr lang="nl-NL" sz="2400">
                <a:solidFill>
                  <a:schemeClr val="tx1"/>
                </a:solidFill>
                <a:latin typeface="Times New Roman" pitchFamily="18" charset="0"/>
                <a:cs typeface="Times New Roman" pitchFamily="18" charset="0"/>
              </a:rPr>
              <a:t>- Đề tài: Người phụ nữ</a:t>
            </a:r>
            <a:endParaRPr lang="en-US" sz="2400">
              <a:solidFill>
                <a:schemeClr val="tx1"/>
              </a:solidFill>
              <a:latin typeface="Times New Roman" pitchFamily="18" charset="0"/>
              <a:cs typeface="Times New Roman" pitchFamily="18" charset="0"/>
            </a:endParaRPr>
          </a:p>
          <a:p>
            <a:pPr algn="just"/>
            <a:r>
              <a:rPr lang="nl-NL" sz="2400">
                <a:solidFill>
                  <a:schemeClr val="tx1"/>
                </a:solidFill>
                <a:latin typeface="Times New Roman" pitchFamily="18" charset="0"/>
                <a:cs typeface="Times New Roman" pitchFamily="18" charset="0"/>
              </a:rPr>
              <a:t>- Chủ đề: số phận người phụ nữ.</a:t>
            </a:r>
            <a:endParaRPr lang="en-US" sz="2400" dirty="0">
              <a:solidFill>
                <a:schemeClr val="tx1"/>
              </a:solidFill>
              <a:effectLst/>
              <a:latin typeface="Times New Roman" pitchFamily="18" charset="0"/>
              <a:ea typeface="Times New Roman" panose="02020603050405020304" pitchFamily="18" charset="0"/>
              <a:cs typeface="Times New Roman" pitchFamily="18" charset="0"/>
            </a:endParaRPr>
          </a:p>
        </p:txBody>
      </p:sp>
      <p:sp>
        <p:nvSpPr>
          <p:cNvPr id="20" name="Freeform: Shape 3193">
            <a:extLst>
              <a:ext uri="{FF2B5EF4-FFF2-40B4-BE49-F238E27FC236}">
                <a16:creationId xmlns:a16="http://schemas.microsoft.com/office/drawing/2014/main" id="{41480730-B68D-4EE6-8399-63D00DC35D04}"/>
              </a:ext>
            </a:extLst>
          </p:cNvPr>
          <p:cNvSpPr/>
          <p:nvPr/>
        </p:nvSpPr>
        <p:spPr>
          <a:xfrm>
            <a:off x="1" y="4050411"/>
            <a:ext cx="1629198" cy="673200"/>
          </a:xfrm>
          <a:custGeom>
            <a:avLst/>
            <a:gdLst>
              <a:gd name="connsiteX0" fmla="*/ 0 w 1512528"/>
              <a:gd name="connsiteY0" fmla="*/ 0 h 673200"/>
              <a:gd name="connsiteX1" fmla="*/ 1512528 w 1512528"/>
              <a:gd name="connsiteY1" fmla="*/ 0 h 673200"/>
              <a:gd name="connsiteX2" fmla="*/ 1512528 w 1512528"/>
              <a:gd name="connsiteY2" fmla="*/ 673200 h 673200"/>
              <a:gd name="connsiteX3" fmla="*/ 0 w 1512528"/>
              <a:gd name="connsiteY3" fmla="*/ 673200 h 673200"/>
              <a:gd name="connsiteX4" fmla="*/ 0 w 151252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28" h="673200">
                <a:moveTo>
                  <a:pt x="0" y="0"/>
                </a:moveTo>
                <a:lnTo>
                  <a:pt x="1512528" y="0"/>
                </a:lnTo>
                <a:lnTo>
                  <a:pt x="1512528" y="673200"/>
                </a:lnTo>
                <a:lnTo>
                  <a:pt x="0" y="67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marL="0" lvl="0" indent="0" algn="ctr" defTabSz="1289050">
              <a:lnSpc>
                <a:spcPct val="90000"/>
              </a:lnSpc>
              <a:spcBef>
                <a:spcPct val="0"/>
              </a:spcBef>
              <a:spcAft>
                <a:spcPct val="35000"/>
              </a:spcAft>
              <a:buNone/>
            </a:pPr>
            <a:r>
              <a:rPr lang="en-US" sz="2400" b="1">
                <a:solidFill>
                  <a:srgbClr val="1D1B11"/>
                </a:solidFill>
                <a:latin typeface="Times New Roman" pitchFamily="18" charset="0"/>
                <a:ea typeface="Calibri" panose="020F0502020204030204" pitchFamily="34" charset="0"/>
                <a:cs typeface="Times New Roman" panose="02020603050405020304" pitchFamily="18" charset="0"/>
              </a:rPr>
              <a:t>* Đề tài, chủ đề</a:t>
            </a:r>
            <a:endParaRPr lang="en-US" sz="2400" b="1"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wipe(left)">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68"/>
                                        </p:tgtEl>
                                        <p:attrNameLst>
                                          <p:attrName>style.visibility</p:attrName>
                                        </p:attrNameLst>
                                      </p:cBhvr>
                                      <p:to>
                                        <p:strVal val="visible"/>
                                      </p:to>
                                    </p:set>
                                    <p:animEffect transition="in" filter="wipe(left)">
                                      <p:cBhvr>
                                        <p:cTn id="12" dur="500"/>
                                        <p:tgtEl>
                                          <p:spTgt spid="62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269"/>
                                        </p:tgtEl>
                                        <p:attrNameLst>
                                          <p:attrName>style.visibility</p:attrName>
                                        </p:attrNameLst>
                                      </p:cBhvr>
                                      <p:to>
                                        <p:strVal val="visible"/>
                                      </p:to>
                                    </p:set>
                                    <p:animEffect transition="in" filter="wipe(left)">
                                      <p:cBhvr>
                                        <p:cTn id="17" dur="500"/>
                                        <p:tgtEl>
                                          <p:spTgt spid="62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70"/>
                                        </p:tgtEl>
                                        <p:attrNameLst>
                                          <p:attrName>style.visibility</p:attrName>
                                        </p:attrNameLst>
                                      </p:cBhvr>
                                      <p:to>
                                        <p:strVal val="visible"/>
                                      </p:to>
                                    </p:set>
                                    <p:animEffect transition="in" filter="wipe(left)">
                                      <p:cBhvr>
                                        <p:cTn id="22" dur="500"/>
                                        <p:tgtEl>
                                          <p:spTgt spid="627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circle(in)">
                                      <p:cBhvr>
                                        <p:cTn id="27" dur="20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91"/>
                                        </p:tgtEl>
                                        <p:attrNameLst>
                                          <p:attrName>style.visibility</p:attrName>
                                        </p:attrNameLst>
                                      </p:cBhvr>
                                      <p:to>
                                        <p:strVal val="visible"/>
                                      </p:to>
                                    </p:set>
                                    <p:animEffect transition="in" filter="wipe(left)">
                                      <p:cBhvr>
                                        <p:cTn id="32" dur="500"/>
                                        <p:tgtEl>
                                          <p:spTgt spid="319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36"/>
                                        </p:tgtEl>
                                        <p:attrNameLst>
                                          <p:attrName>style.visibility</p:attrName>
                                        </p:attrNameLst>
                                      </p:cBhvr>
                                      <p:to>
                                        <p:strVal val="visible"/>
                                      </p:to>
                                    </p:set>
                                    <p:animEffect transition="in" filter="wipe(left)">
                                      <p:cBhvr>
                                        <p:cTn id="37" dur="500"/>
                                        <p:tgtEl>
                                          <p:spTgt spid="31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37"/>
                                        </p:tgtEl>
                                        <p:attrNameLst>
                                          <p:attrName>style.visibility</p:attrName>
                                        </p:attrNameLst>
                                      </p:cBhvr>
                                      <p:to>
                                        <p:strVal val="visible"/>
                                      </p:to>
                                    </p:set>
                                    <p:animEffect transition="in" filter="wipe(left)">
                                      <p:cBhvr>
                                        <p:cTn id="42" dur="500"/>
                                        <p:tgtEl>
                                          <p:spTgt spid="31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194"/>
                                        </p:tgtEl>
                                        <p:attrNameLst>
                                          <p:attrName>style.visibility</p:attrName>
                                        </p:attrNameLst>
                                      </p:cBhvr>
                                      <p:to>
                                        <p:strVal val="visible"/>
                                      </p:to>
                                    </p:set>
                                    <p:animEffect transition="in" filter="wipe(left)">
                                      <p:cBhvr>
                                        <p:cTn id="62" dur="500"/>
                                        <p:tgtEl>
                                          <p:spTgt spid="319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192"/>
                                        </p:tgtEl>
                                        <p:attrNameLst>
                                          <p:attrName>style.visibility</p:attrName>
                                        </p:attrNameLst>
                                      </p:cBhvr>
                                      <p:to>
                                        <p:strVal val="visible"/>
                                      </p:to>
                                    </p:set>
                                    <p:animEffect transition="in" filter="wipe(left)">
                                      <p:cBhvr>
                                        <p:cTn id="67" dur="500"/>
                                        <p:tgtEl>
                                          <p:spTgt spid="319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193"/>
                                        </p:tgtEl>
                                        <p:attrNameLst>
                                          <p:attrName>style.visibility</p:attrName>
                                        </p:attrNameLst>
                                      </p:cBhvr>
                                      <p:to>
                                        <p:strVal val="visible"/>
                                      </p:to>
                                    </p:set>
                                    <p:animEffect transition="in" filter="wipe(left)">
                                      <p:cBhvr>
                                        <p:cTn id="72" dur="500"/>
                                        <p:tgtEl>
                                          <p:spTgt spid="3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8" grpId="0"/>
      <p:bldP spid="6270" grpId="0" animBg="1"/>
      <p:bldP spid="3137" grpId="0" animBg="1"/>
      <p:bldP spid="3190" grpId="0"/>
      <p:bldP spid="3191" grpId="0"/>
      <p:bldP spid="3193" grpId="0" animBg="1"/>
      <p:bldP spid="3194"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4125558" y="1025059"/>
            <a:ext cx="3986476" cy="4247317"/>
          </a:xfrm>
          <a:prstGeom prst="rect">
            <a:avLst/>
          </a:prstGeom>
          <a:noFill/>
        </p:spPr>
        <p:txBody>
          <a:bodyPr wrap="square" rtlCol="0">
            <a:spAutoFit/>
          </a:bodyPr>
          <a:lstStyle/>
          <a:p>
            <a:pPr algn="ctr">
              <a:lnSpc>
                <a:spcPct val="150000"/>
              </a:lnSpc>
            </a:pPr>
            <a:r>
              <a:rPr lang="vi-VN" sz="2000" b="1" dirty="0">
                <a:solidFill>
                  <a:srgbClr val="C00000"/>
                </a:solidFill>
                <a:latin typeface="Times New Roman" pitchFamily="18" charset="0"/>
                <a:cs typeface="Times New Roman" pitchFamily="18" charset="0"/>
              </a:rPr>
              <a:t>Tự </a:t>
            </a:r>
            <a:r>
              <a:rPr lang="vi-VN" sz="2000" b="1">
                <a:solidFill>
                  <a:srgbClr val="C00000"/>
                </a:solidFill>
                <a:latin typeface="Times New Roman" pitchFamily="18" charset="0"/>
                <a:cs typeface="Times New Roman" pitchFamily="18" charset="0"/>
              </a:rPr>
              <a:t>tình I</a:t>
            </a:r>
            <a:r>
              <a:rPr lang="en-US" sz="2000" b="1">
                <a:solidFill>
                  <a:srgbClr val="C00000"/>
                </a:solidFill>
                <a:latin typeface="Times New Roman" pitchFamily="18" charset="0"/>
                <a:cs typeface="Times New Roman" pitchFamily="18" charset="0"/>
              </a:rPr>
              <a:t>I</a:t>
            </a:r>
            <a:endParaRPr lang="vi-VN" sz="2000" b="1" dirty="0">
              <a:solidFill>
                <a:srgbClr val="C00000"/>
              </a:solidFill>
              <a:latin typeface="Times New Roman" pitchFamily="18" charset="0"/>
              <a:cs typeface="Times New Roman" pitchFamily="18" charset="0"/>
            </a:endParaRPr>
          </a:p>
          <a:p>
            <a:pPr algn="just">
              <a:lnSpc>
                <a:spcPct val="150000"/>
              </a:lnSpc>
            </a:pPr>
            <a:r>
              <a:rPr lang="vi-VN" sz="2000" i="1" dirty="0">
                <a:solidFill>
                  <a:srgbClr val="C00000"/>
                </a:solidFill>
                <a:latin typeface="Times New Roman" pitchFamily="18" charset="0"/>
                <a:cs typeface="Times New Roman" pitchFamily="18" charset="0"/>
              </a:rPr>
              <a:t>Tiếng gà văng vẳng gáy </a:t>
            </a:r>
            <a:r>
              <a:rPr lang="vi-VN" sz="2000" i="1">
                <a:solidFill>
                  <a:srgbClr val="C00000"/>
                </a:solidFill>
                <a:latin typeface="Times New Roman" pitchFamily="18" charset="0"/>
                <a:cs typeface="Times New Roman" pitchFamily="18" charset="0"/>
              </a:rPr>
              <a:t>trên bom,</a:t>
            </a:r>
            <a:endParaRPr lang="en-US" sz="2000" i="1">
              <a:solidFill>
                <a:srgbClr val="C00000"/>
              </a:solidFill>
              <a:latin typeface="Times New Roman" pitchFamily="18" charset="0"/>
              <a:cs typeface="Times New Roman" pitchFamily="18" charset="0"/>
            </a:endParaRPr>
          </a:p>
          <a:p>
            <a:pPr algn="just">
              <a:lnSpc>
                <a:spcPct val="150000"/>
              </a:lnSpc>
            </a:pPr>
            <a:r>
              <a:rPr lang="vi-VN" sz="2000" i="1">
                <a:solidFill>
                  <a:srgbClr val="C00000"/>
                </a:solidFill>
                <a:latin typeface="Times New Roman" pitchFamily="18" charset="0"/>
                <a:cs typeface="Times New Roman" pitchFamily="18" charset="0"/>
              </a:rPr>
              <a:t>Oán </a:t>
            </a:r>
            <a:r>
              <a:rPr lang="vi-VN" sz="2000" i="1" dirty="0">
                <a:solidFill>
                  <a:srgbClr val="C00000"/>
                </a:solidFill>
                <a:latin typeface="Times New Roman" pitchFamily="18" charset="0"/>
                <a:cs typeface="Times New Roman" pitchFamily="18" charset="0"/>
              </a:rPr>
              <a:t>hận trông ra khắp </a:t>
            </a:r>
            <a:r>
              <a:rPr lang="vi-VN" sz="2000" i="1">
                <a:solidFill>
                  <a:srgbClr val="C00000"/>
                </a:solidFill>
                <a:latin typeface="Times New Roman" pitchFamily="18" charset="0"/>
                <a:cs typeface="Times New Roman" pitchFamily="18" charset="0"/>
              </a:rPr>
              <a:t>mọi chòm.</a:t>
            </a:r>
            <a:endParaRPr lang="en-US" sz="2000" i="1">
              <a:solidFill>
                <a:srgbClr val="C00000"/>
              </a:solidFill>
              <a:latin typeface="Times New Roman" pitchFamily="18" charset="0"/>
              <a:cs typeface="Times New Roman" pitchFamily="18" charset="0"/>
            </a:endParaRPr>
          </a:p>
          <a:p>
            <a:pPr algn="just">
              <a:lnSpc>
                <a:spcPct val="150000"/>
              </a:lnSpc>
            </a:pPr>
            <a:r>
              <a:rPr lang="vi-VN" sz="2000" i="1">
                <a:solidFill>
                  <a:srgbClr val="C00000"/>
                </a:solidFill>
                <a:latin typeface="Times New Roman" pitchFamily="18" charset="0"/>
                <a:cs typeface="Times New Roman" pitchFamily="18" charset="0"/>
              </a:rPr>
              <a:t>Mõ </a:t>
            </a:r>
            <a:r>
              <a:rPr lang="vi-VN" sz="2000" i="1" dirty="0">
                <a:solidFill>
                  <a:srgbClr val="C00000"/>
                </a:solidFill>
                <a:latin typeface="Times New Roman" pitchFamily="18" charset="0"/>
                <a:cs typeface="Times New Roman" pitchFamily="18" charset="0"/>
              </a:rPr>
              <a:t>thảm không khua mà </a:t>
            </a:r>
            <a:r>
              <a:rPr lang="vi-VN" sz="2000" i="1">
                <a:solidFill>
                  <a:srgbClr val="C00000"/>
                </a:solidFill>
                <a:latin typeface="Times New Roman" pitchFamily="18" charset="0"/>
                <a:cs typeface="Times New Roman" pitchFamily="18" charset="0"/>
              </a:rPr>
              <a:t>cũng cốc,</a:t>
            </a:r>
            <a:endParaRPr lang="en-US" sz="2000" i="1">
              <a:solidFill>
                <a:srgbClr val="C00000"/>
              </a:solidFill>
              <a:latin typeface="Times New Roman" pitchFamily="18" charset="0"/>
              <a:cs typeface="Times New Roman" pitchFamily="18" charset="0"/>
            </a:endParaRPr>
          </a:p>
          <a:p>
            <a:pPr algn="just">
              <a:lnSpc>
                <a:spcPct val="150000"/>
              </a:lnSpc>
            </a:pPr>
            <a:r>
              <a:rPr lang="vi-VN" sz="2000" i="1">
                <a:solidFill>
                  <a:srgbClr val="C00000"/>
                </a:solidFill>
                <a:latin typeface="Times New Roman" pitchFamily="18" charset="0"/>
                <a:cs typeface="Times New Roman" pitchFamily="18" charset="0"/>
              </a:rPr>
              <a:t>Chuông </a:t>
            </a:r>
            <a:r>
              <a:rPr lang="vi-VN" sz="2000" i="1" dirty="0">
                <a:solidFill>
                  <a:srgbClr val="C00000"/>
                </a:solidFill>
                <a:latin typeface="Times New Roman" pitchFamily="18" charset="0"/>
                <a:cs typeface="Times New Roman" pitchFamily="18" charset="0"/>
              </a:rPr>
              <a:t>sầu chẳng đánh cớ </a:t>
            </a:r>
            <a:r>
              <a:rPr lang="vi-VN" sz="2000" i="1">
                <a:solidFill>
                  <a:srgbClr val="C00000"/>
                </a:solidFill>
                <a:latin typeface="Times New Roman" pitchFamily="18" charset="0"/>
                <a:cs typeface="Times New Roman" pitchFamily="18" charset="0"/>
              </a:rPr>
              <a:t>sao om.</a:t>
            </a:r>
            <a:endParaRPr lang="en-US" sz="2000" i="1">
              <a:solidFill>
                <a:srgbClr val="C00000"/>
              </a:solidFill>
              <a:latin typeface="Times New Roman" pitchFamily="18" charset="0"/>
              <a:cs typeface="Times New Roman" pitchFamily="18" charset="0"/>
            </a:endParaRPr>
          </a:p>
          <a:p>
            <a:pPr algn="just">
              <a:lnSpc>
                <a:spcPct val="150000"/>
              </a:lnSpc>
            </a:pPr>
            <a:r>
              <a:rPr lang="vi-VN" sz="2000" i="1">
                <a:solidFill>
                  <a:srgbClr val="C00000"/>
                </a:solidFill>
                <a:latin typeface="Times New Roman" pitchFamily="18" charset="0"/>
                <a:cs typeface="Times New Roman" pitchFamily="18" charset="0"/>
              </a:rPr>
              <a:t>Trước </a:t>
            </a:r>
            <a:r>
              <a:rPr lang="vi-VN" sz="2000" i="1" dirty="0">
                <a:solidFill>
                  <a:srgbClr val="C00000"/>
                </a:solidFill>
                <a:latin typeface="Times New Roman" pitchFamily="18" charset="0"/>
                <a:cs typeface="Times New Roman" pitchFamily="18" charset="0"/>
              </a:rPr>
              <a:t>nghe những tiếng thêm </a:t>
            </a:r>
            <a:r>
              <a:rPr lang="vi-VN" sz="2000" i="1">
                <a:solidFill>
                  <a:srgbClr val="C00000"/>
                </a:solidFill>
                <a:latin typeface="Times New Roman" pitchFamily="18" charset="0"/>
                <a:cs typeface="Times New Roman" pitchFamily="18" charset="0"/>
              </a:rPr>
              <a:t>rầu rỉ,</a:t>
            </a:r>
            <a:endParaRPr lang="en-US" sz="2000" i="1">
              <a:solidFill>
                <a:srgbClr val="C00000"/>
              </a:solidFill>
              <a:latin typeface="Times New Roman" pitchFamily="18" charset="0"/>
              <a:cs typeface="Times New Roman" pitchFamily="18" charset="0"/>
            </a:endParaRPr>
          </a:p>
          <a:p>
            <a:pPr algn="just">
              <a:lnSpc>
                <a:spcPct val="150000"/>
              </a:lnSpc>
            </a:pPr>
            <a:r>
              <a:rPr lang="vi-VN" sz="2000" i="1">
                <a:solidFill>
                  <a:srgbClr val="C00000"/>
                </a:solidFill>
                <a:latin typeface="Times New Roman" pitchFamily="18" charset="0"/>
                <a:cs typeface="Times New Roman" pitchFamily="18" charset="0"/>
              </a:rPr>
              <a:t>Sau </a:t>
            </a:r>
            <a:r>
              <a:rPr lang="vi-VN" sz="2000" i="1" dirty="0">
                <a:solidFill>
                  <a:srgbClr val="C00000"/>
                </a:solidFill>
                <a:latin typeface="Times New Roman" pitchFamily="18" charset="0"/>
                <a:cs typeface="Times New Roman" pitchFamily="18" charset="0"/>
              </a:rPr>
              <a:t>giận vì duyên để </a:t>
            </a:r>
            <a:r>
              <a:rPr lang="vi-VN" sz="2000" i="1">
                <a:solidFill>
                  <a:srgbClr val="C00000"/>
                </a:solidFill>
                <a:latin typeface="Times New Roman" pitchFamily="18" charset="0"/>
                <a:cs typeface="Times New Roman" pitchFamily="18" charset="0"/>
              </a:rPr>
              <a:t>mõm mòm.</a:t>
            </a:r>
            <a:endParaRPr lang="en-US" sz="2000" i="1">
              <a:solidFill>
                <a:srgbClr val="C00000"/>
              </a:solidFill>
              <a:latin typeface="Times New Roman" pitchFamily="18" charset="0"/>
              <a:cs typeface="Times New Roman" pitchFamily="18" charset="0"/>
            </a:endParaRPr>
          </a:p>
          <a:p>
            <a:pPr algn="just">
              <a:lnSpc>
                <a:spcPct val="150000"/>
              </a:lnSpc>
            </a:pPr>
            <a:r>
              <a:rPr lang="vi-VN" sz="2000" i="1">
                <a:solidFill>
                  <a:srgbClr val="C00000"/>
                </a:solidFill>
                <a:latin typeface="Times New Roman" pitchFamily="18" charset="0"/>
                <a:cs typeface="Times New Roman" pitchFamily="18" charset="0"/>
              </a:rPr>
              <a:t>Tài </a:t>
            </a:r>
            <a:r>
              <a:rPr lang="vi-VN" sz="2000" i="1" dirty="0">
                <a:solidFill>
                  <a:srgbClr val="C00000"/>
                </a:solidFill>
                <a:latin typeface="Times New Roman" pitchFamily="18" charset="0"/>
                <a:cs typeface="Times New Roman" pitchFamily="18" charset="0"/>
              </a:rPr>
              <a:t>tử văn nhân ai </a:t>
            </a:r>
            <a:r>
              <a:rPr lang="vi-VN" sz="2000" i="1">
                <a:solidFill>
                  <a:srgbClr val="C00000"/>
                </a:solidFill>
                <a:latin typeface="Times New Roman" pitchFamily="18" charset="0"/>
                <a:cs typeface="Times New Roman" pitchFamily="18" charset="0"/>
              </a:rPr>
              <a:t>đó tá?</a:t>
            </a:r>
            <a:endParaRPr lang="en-US" sz="2000" i="1">
              <a:solidFill>
                <a:srgbClr val="C00000"/>
              </a:solidFill>
              <a:latin typeface="Times New Roman" pitchFamily="18" charset="0"/>
              <a:cs typeface="Times New Roman" pitchFamily="18" charset="0"/>
            </a:endParaRPr>
          </a:p>
          <a:p>
            <a:pPr algn="just">
              <a:lnSpc>
                <a:spcPct val="150000"/>
              </a:lnSpc>
            </a:pPr>
            <a:r>
              <a:rPr lang="vi-VN" sz="2000" i="1">
                <a:solidFill>
                  <a:srgbClr val="C00000"/>
                </a:solidFill>
                <a:latin typeface="Times New Roman" pitchFamily="18" charset="0"/>
                <a:cs typeface="Times New Roman" pitchFamily="18" charset="0"/>
              </a:rPr>
              <a:t>Thân </a:t>
            </a:r>
            <a:r>
              <a:rPr lang="vi-VN" sz="2000" i="1" dirty="0">
                <a:solidFill>
                  <a:srgbClr val="C00000"/>
                </a:solidFill>
                <a:latin typeface="Times New Roman" pitchFamily="18" charset="0"/>
                <a:cs typeface="Times New Roman" pitchFamily="18" charset="0"/>
              </a:rPr>
              <a:t>này đâu đã chịu già tom!</a:t>
            </a:r>
            <a:endParaRPr lang="en-US" sz="2000" i="1" dirty="0">
              <a:solidFill>
                <a:srgbClr val="C00000"/>
              </a:solidFill>
              <a:latin typeface="Times New Roman" pitchFamily="18" charset="0"/>
              <a:cs typeface="Times New Roman" pitchFamily="18" charset="0"/>
            </a:endParaRPr>
          </a:p>
        </p:txBody>
      </p:sp>
      <p:sp>
        <p:nvSpPr>
          <p:cNvPr id="4" name="TextBox 3"/>
          <p:cNvSpPr txBox="1"/>
          <p:nvPr/>
        </p:nvSpPr>
        <p:spPr>
          <a:xfrm>
            <a:off x="0" y="1025059"/>
            <a:ext cx="4362994" cy="4247317"/>
          </a:xfrm>
          <a:prstGeom prst="rect">
            <a:avLst/>
          </a:prstGeom>
          <a:noFill/>
        </p:spPr>
        <p:txBody>
          <a:bodyPr wrap="square" rtlCol="0">
            <a:spAutoFit/>
          </a:bodyPr>
          <a:lstStyle/>
          <a:p>
            <a:pPr algn="ctr">
              <a:lnSpc>
                <a:spcPct val="150000"/>
              </a:lnSpc>
            </a:pPr>
            <a:r>
              <a:rPr lang="vi-VN" sz="2000" b="1">
                <a:solidFill>
                  <a:srgbClr val="00B050"/>
                </a:solidFill>
                <a:latin typeface="Times New Roman" pitchFamily="18" charset="0"/>
                <a:cs typeface="Times New Roman" pitchFamily="18" charset="0"/>
              </a:rPr>
              <a:t>Tự tình I</a:t>
            </a:r>
            <a:endParaRPr lang="en-US" sz="2000">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Đêm khuya văng vẳng trống canh dồn,</a:t>
            </a:r>
            <a:endParaRPr lang="en-US" sz="2000" i="1">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Trơ cái hồng nhan với nước non.</a:t>
            </a:r>
            <a:endParaRPr lang="en-US" sz="2000" i="1">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Chén rượu hương đưa say lại tỉnh,</a:t>
            </a:r>
            <a:endParaRPr lang="en-US" sz="2000" i="1">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Vầng trăng bóng xế khuyết chưa tròn,</a:t>
            </a:r>
            <a:endParaRPr lang="en-US" sz="2000" i="1">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Xiên ngang mặt đất, rêu từng đám.</a:t>
            </a:r>
            <a:endParaRPr lang="en-US" sz="2000" i="1">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Đâm toạc chân mây, đá mấy hòn.</a:t>
            </a:r>
            <a:endParaRPr lang="en-US" sz="2000" i="1">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Ngán nỗi xuân đi xuân lại lại,</a:t>
            </a:r>
            <a:endParaRPr lang="en-US" sz="2000" i="1">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Mảnh tình san sẻ tí con con!</a:t>
            </a:r>
            <a:endParaRPr lang="en-US" sz="2000" i="1">
              <a:solidFill>
                <a:srgbClr val="00B050"/>
              </a:solidFill>
              <a:latin typeface="Times New Roman" pitchFamily="18" charset="0"/>
              <a:cs typeface="Times New Roman" pitchFamily="18" charset="0"/>
            </a:endParaRPr>
          </a:p>
        </p:txBody>
      </p:sp>
      <p:sp>
        <p:nvSpPr>
          <p:cNvPr id="5" name="TextBox 4"/>
          <p:cNvSpPr txBox="1"/>
          <p:nvPr/>
        </p:nvSpPr>
        <p:spPr>
          <a:xfrm>
            <a:off x="8007530" y="1025059"/>
            <a:ext cx="4362995" cy="4247317"/>
          </a:xfrm>
          <a:prstGeom prst="rect">
            <a:avLst/>
          </a:prstGeom>
          <a:noFill/>
        </p:spPr>
        <p:txBody>
          <a:bodyPr wrap="square" rtlCol="0">
            <a:spAutoFit/>
          </a:bodyPr>
          <a:lstStyle/>
          <a:p>
            <a:pPr algn="ctr">
              <a:lnSpc>
                <a:spcPct val="150000"/>
              </a:lnSpc>
            </a:pPr>
            <a:r>
              <a:rPr lang="vi-VN" sz="2000" b="1">
                <a:solidFill>
                  <a:srgbClr val="7030A0"/>
                </a:solidFill>
                <a:latin typeface="Times New Roman" pitchFamily="18" charset="0"/>
                <a:cs typeface="Times New Roman" pitchFamily="18" charset="0"/>
              </a:rPr>
              <a:t>Tự Tình III</a:t>
            </a:r>
            <a:endParaRPr lang="en-US" sz="2000">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Chiếc bánh buồn vì phận nổi nênh,</a:t>
            </a:r>
            <a:endParaRPr lang="en-US" sz="2000" i="1">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Giữa dòng ngao ngán nỗi lêng đênh.</a:t>
            </a:r>
            <a:endParaRPr lang="en-US" sz="2000" i="1">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Lưng khoang tình nghĩa dường lai láng,</a:t>
            </a:r>
            <a:endParaRPr lang="en-US" sz="2000" i="1">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Nửa mạn phong ba luống bập bềnh.</a:t>
            </a:r>
            <a:endParaRPr lang="en-US" sz="2000" i="1">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Cầm lái mặc ai lăm đỗ bến,</a:t>
            </a:r>
            <a:endParaRPr lang="en-US" sz="2000" i="1">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Giong lèo thây kẻ rắp xuôi ghềnh.</a:t>
            </a:r>
            <a:endParaRPr lang="en-US" sz="2000" i="1">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Ấy ai thăm ván cam lòng vậy,</a:t>
            </a:r>
            <a:endParaRPr lang="en-US" sz="2000" i="1">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Ngán nỗi ôm đàn những tấp tênh</a:t>
            </a:r>
            <a:r>
              <a:rPr lang="vi-VN" sz="2000" i="1">
                <a:latin typeface="Times New Roman" pitchFamily="18" charset="0"/>
                <a:cs typeface="Times New Roman" pitchFamily="18" charset="0"/>
              </a:rPr>
              <a:t>.</a:t>
            </a:r>
            <a:endParaRPr lang="en-US" sz="2000" i="1">
              <a:latin typeface="Times New Roman" pitchFamily="18" charset="0"/>
              <a:cs typeface="Times New Roman" pitchFamily="18" charset="0"/>
            </a:endParaRPr>
          </a:p>
        </p:txBody>
      </p:sp>
      <p:sp>
        <p:nvSpPr>
          <p:cNvPr id="6" name="TextBox 5"/>
          <p:cNvSpPr txBox="1"/>
          <p:nvPr/>
        </p:nvSpPr>
        <p:spPr>
          <a:xfrm>
            <a:off x="954742" y="161367"/>
            <a:ext cx="10434919" cy="461665"/>
          </a:xfrm>
          <a:prstGeom prst="rect">
            <a:avLst/>
          </a:prstGeom>
          <a:noFill/>
        </p:spPr>
        <p:txBody>
          <a:bodyPr wrap="square" rtlCol="0">
            <a:spAutoFit/>
          </a:bodyPr>
          <a:lstStyle/>
          <a:p>
            <a:pPr algn="ctr"/>
            <a:r>
              <a:rPr lang="en-US" sz="2400">
                <a:solidFill>
                  <a:srgbClr val="2E47B9"/>
                </a:solidFill>
                <a:latin typeface="UVN Dung Dan" pitchFamily="66" charset="0"/>
              </a:rPr>
              <a:t>Chùm thơ </a:t>
            </a:r>
            <a:r>
              <a:rPr lang="en-US" sz="2400" i="1">
                <a:solidFill>
                  <a:srgbClr val="2E47B9"/>
                </a:solidFill>
                <a:latin typeface="UVN Dung Dan" pitchFamily="66" charset="0"/>
              </a:rPr>
              <a:t>Tự tình </a:t>
            </a:r>
            <a:r>
              <a:rPr lang="en-US" sz="2400">
                <a:solidFill>
                  <a:srgbClr val="2E47B9"/>
                </a:solidFill>
                <a:latin typeface="UVN Dung Dan" pitchFamily="66" charset="0"/>
              </a:rPr>
              <a:t>(Hồ Xuân Hương)</a:t>
            </a:r>
          </a:p>
        </p:txBody>
      </p:sp>
      <p:cxnSp>
        <p:nvCxnSpPr>
          <p:cNvPr id="10" name="Straight Connector 9"/>
          <p:cNvCxnSpPr/>
          <p:nvPr/>
        </p:nvCxnSpPr>
        <p:spPr>
          <a:xfrm>
            <a:off x="4125558" y="1698171"/>
            <a:ext cx="0" cy="33440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7530" y="1707503"/>
            <a:ext cx="0" cy="334409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53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75620" y="0"/>
            <a:ext cx="3878364"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r>
              <a:rPr lang="en-US" sz="2400">
                <a:ln w="0"/>
                <a:solidFill>
                  <a:schemeClr val="tx1"/>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II.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Khám</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24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bản</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725715" y="977314"/>
            <a:ext cx="6096000" cy="1569660"/>
          </a:xfrm>
          <a:prstGeom prst="rect">
            <a:avLst/>
          </a:prstGeom>
          <a:ln w="6350">
            <a:solidFill>
              <a:srgbClr val="FFC000"/>
            </a:solidFill>
          </a:ln>
        </p:spPr>
        <p:txBody>
          <a:bodyPr>
            <a:spAutoFit/>
          </a:bodyPr>
          <a:lstStyle/>
          <a:p>
            <a:pPr algn="just"/>
            <a:r>
              <a:rPr lang="nl-NL" sz="2400">
                <a:latin typeface="Times New Roman" pitchFamily="18" charset="0"/>
                <a:cs typeface="Times New Roman" pitchFamily="18" charset="0"/>
              </a:rPr>
              <a:t>+ Mỗi bàn 2 HS đã được đánh số lần lượt là 1,2,3,4 thực hiện lần lượt nhiệm vụ theo bố cục văn bản đề, thực, luận, kết. </a:t>
            </a:r>
          </a:p>
          <a:p>
            <a:pPr algn="just"/>
            <a:r>
              <a:rPr lang="nl-NL" sz="2400">
                <a:latin typeface="Times New Roman" pitchFamily="18" charset="0"/>
                <a:cs typeface="Times New Roman" pitchFamily="18" charset="0"/>
              </a:rPr>
              <a:t>+ Thời gian làm việc của nhóm bàn là 5 phút. </a:t>
            </a:r>
          </a:p>
        </p:txBody>
      </p:sp>
      <p:sp>
        <p:nvSpPr>
          <p:cNvPr id="12" name="Rectangle 11"/>
          <p:cNvSpPr/>
          <p:nvPr/>
        </p:nvSpPr>
        <p:spPr>
          <a:xfrm>
            <a:off x="754744" y="2791047"/>
            <a:ext cx="6096000" cy="1569660"/>
          </a:xfrm>
          <a:prstGeom prst="rect">
            <a:avLst/>
          </a:prstGeom>
          <a:ln w="9525">
            <a:solidFill>
              <a:srgbClr val="FFC000"/>
            </a:solidFill>
          </a:ln>
        </p:spPr>
        <p:txBody>
          <a:bodyPr>
            <a:spAutoFit/>
          </a:bodyPr>
          <a:lstStyle/>
          <a:p>
            <a:pPr algn="just"/>
            <a:r>
              <a:rPr lang="nl-NL" sz="2400">
                <a:latin typeface="Times New Roman" pitchFamily="18" charset="0"/>
                <a:cs typeface="Times New Roman" pitchFamily="18" charset="0"/>
              </a:rPr>
              <a:t>+ 4 bàn theo thứ tự 1,2,3,4 của mỗi dãy gộp lại thành nhóm lớn lần lượt trao đổi về kết quả của nhóm mình để hoàn thiện cả bài thơ. </a:t>
            </a:r>
          </a:p>
          <a:p>
            <a:pPr algn="just"/>
            <a:r>
              <a:rPr lang="nl-NL" sz="2400">
                <a:latin typeface="Times New Roman" pitchFamily="18" charset="0"/>
                <a:cs typeface="Times New Roman" pitchFamily="18" charset="0"/>
              </a:rPr>
              <a:t>+ Trao đổi nhóm lớn là  5 phút.</a:t>
            </a:r>
            <a:endParaRPr lang="en-US" sz="2400">
              <a:latin typeface="Times New Roman" pitchFamily="18" charset="0"/>
              <a:cs typeface="Times New Roman" pitchFamily="18" charset="0"/>
            </a:endParaRPr>
          </a:p>
        </p:txBody>
      </p:sp>
      <p:sp>
        <p:nvSpPr>
          <p:cNvPr id="17" name="Rectangle 16"/>
          <p:cNvSpPr/>
          <p:nvPr/>
        </p:nvSpPr>
        <p:spPr>
          <a:xfrm>
            <a:off x="754744" y="4694535"/>
            <a:ext cx="6096000" cy="1938992"/>
          </a:xfrm>
          <a:prstGeom prst="rect">
            <a:avLst/>
          </a:prstGeom>
          <a:ln>
            <a:solidFill>
              <a:srgbClr val="FFC000"/>
            </a:solidFill>
          </a:ln>
        </p:spPr>
        <p:txBody>
          <a:bodyPr>
            <a:spAutoFit/>
          </a:bodyPr>
          <a:lstStyle/>
          <a:p>
            <a:pPr algn="just"/>
            <a:r>
              <a:rPr lang="nl-NL" sz="2400">
                <a:latin typeface="Times New Roman" pitchFamily="18" charset="0"/>
                <a:cs typeface="Times New Roman" pitchFamily="18" charset="0"/>
              </a:rPr>
              <a:t>+ Báo cáo kết quả theo bố cục văn bản. 1 nhóm bàn đại diện trình bày.</a:t>
            </a:r>
          </a:p>
          <a:p>
            <a:pPr algn="just"/>
            <a:r>
              <a:rPr lang="nl-NL" sz="2400">
                <a:latin typeface="Times New Roman" pitchFamily="18" charset="0"/>
                <a:cs typeface="Times New Roman" pitchFamily="18" charset="0"/>
              </a:rPr>
              <a:t>+  Thời gian báo cáo mỗi phần là 1 phút. </a:t>
            </a:r>
          </a:p>
          <a:p>
            <a:pPr algn="just"/>
            <a:r>
              <a:rPr lang="nl-NL" sz="2400">
                <a:latin typeface="Times New Roman" pitchFamily="18" charset="0"/>
                <a:cs typeface="Times New Roman" pitchFamily="18" charset="0"/>
              </a:rPr>
              <a:t>+ Thời gian trao đổi cho mỗi phần là 2 phút.</a:t>
            </a:r>
          </a:p>
          <a:p>
            <a:pPr algn="just"/>
            <a:r>
              <a:rPr lang="nl-NL" sz="2400">
                <a:latin typeface="Times New Roman" pitchFamily="18" charset="0"/>
                <a:cs typeface="Times New Roman" pitchFamily="18" charset="0"/>
              </a:rPr>
              <a:t>+ Sau mỗi phần GV nhận xét, đánh giá.</a:t>
            </a:r>
            <a:endParaRPr lang="en-US" sz="2400">
              <a:latin typeface="Times New Roman" pitchFamily="18" charset="0"/>
              <a:cs typeface="Times New Roman" pitchFamily="18" charset="0"/>
            </a:endParaRPr>
          </a:p>
        </p:txBody>
      </p:sp>
      <p:sp>
        <p:nvSpPr>
          <p:cNvPr id="22" name="Rectangle 21"/>
          <p:cNvSpPr/>
          <p:nvPr/>
        </p:nvSpPr>
        <p:spPr>
          <a:xfrm>
            <a:off x="2903259" y="515649"/>
            <a:ext cx="1253869" cy="461665"/>
          </a:xfrm>
          <a:prstGeom prst="rect">
            <a:avLst/>
          </a:prstGeom>
          <a:ln>
            <a:solidFill>
              <a:srgbClr val="FFC000"/>
            </a:solidFill>
          </a:ln>
        </p:spPr>
        <p:txBody>
          <a:bodyPr wrap="none">
            <a:spAutoFit/>
          </a:bodyPr>
          <a:lstStyle/>
          <a:p>
            <a:pPr algn="ctr"/>
            <a:r>
              <a:rPr lang="nl-NL" sz="2400" b="1">
                <a:latin typeface="Times New Roman" pitchFamily="18" charset="0"/>
                <a:cs typeface="Times New Roman" pitchFamily="18" charset="0"/>
              </a:rPr>
              <a:t>Yêu cầu</a:t>
            </a:r>
          </a:p>
        </p:txBody>
      </p:sp>
      <p:sp>
        <p:nvSpPr>
          <p:cNvPr id="35" name="Rectangle 34"/>
          <p:cNvSpPr/>
          <p:nvPr/>
        </p:nvSpPr>
        <p:spPr>
          <a:xfrm>
            <a:off x="288380" y="1524108"/>
            <a:ext cx="338554" cy="461665"/>
          </a:xfrm>
          <a:prstGeom prst="rect">
            <a:avLst/>
          </a:prstGeom>
          <a:ln>
            <a:solidFill>
              <a:srgbClr val="FFC000"/>
            </a:solidFill>
          </a:ln>
        </p:spPr>
        <p:txBody>
          <a:bodyPr wrap="none">
            <a:spAutoFit/>
          </a:bodyPr>
          <a:lstStyle/>
          <a:p>
            <a:pPr algn="ctr"/>
            <a:r>
              <a:rPr lang="nl-NL" sz="2400" b="1">
                <a:latin typeface="Times New Roman" pitchFamily="18" charset="0"/>
                <a:cs typeface="Times New Roman" pitchFamily="18" charset="0"/>
              </a:rPr>
              <a:t>1</a:t>
            </a:r>
          </a:p>
        </p:txBody>
      </p:sp>
      <p:sp>
        <p:nvSpPr>
          <p:cNvPr id="36" name="Rectangle 35"/>
          <p:cNvSpPr/>
          <p:nvPr/>
        </p:nvSpPr>
        <p:spPr>
          <a:xfrm>
            <a:off x="310154" y="3273048"/>
            <a:ext cx="338554" cy="461665"/>
          </a:xfrm>
          <a:prstGeom prst="rect">
            <a:avLst/>
          </a:prstGeom>
          <a:ln>
            <a:solidFill>
              <a:srgbClr val="FFC000"/>
            </a:solidFill>
          </a:ln>
        </p:spPr>
        <p:txBody>
          <a:bodyPr wrap="none">
            <a:spAutoFit/>
          </a:bodyPr>
          <a:lstStyle/>
          <a:p>
            <a:pPr algn="ctr"/>
            <a:r>
              <a:rPr lang="nl-NL" sz="2400" b="1">
                <a:latin typeface="Times New Roman" pitchFamily="18" charset="0"/>
                <a:cs typeface="Times New Roman" pitchFamily="18" charset="0"/>
              </a:rPr>
              <a:t>2</a:t>
            </a:r>
          </a:p>
        </p:txBody>
      </p:sp>
      <p:sp>
        <p:nvSpPr>
          <p:cNvPr id="37" name="Rectangle 36"/>
          <p:cNvSpPr/>
          <p:nvPr/>
        </p:nvSpPr>
        <p:spPr>
          <a:xfrm>
            <a:off x="354154" y="5539340"/>
            <a:ext cx="338555" cy="461665"/>
          </a:xfrm>
          <a:prstGeom prst="rect">
            <a:avLst/>
          </a:prstGeom>
          <a:ln>
            <a:solidFill>
              <a:srgbClr val="FFC000"/>
            </a:solidFill>
          </a:ln>
        </p:spPr>
        <p:txBody>
          <a:bodyPr wrap="none">
            <a:spAutoFit/>
          </a:bodyPr>
          <a:lstStyle/>
          <a:p>
            <a:pPr algn="ctr"/>
            <a:r>
              <a:rPr lang="nl-NL" sz="2400" b="1">
                <a:latin typeface="Times New Roman" pitchFamily="18" charset="0"/>
                <a:cs typeface="Times New Roman" pitchFamily="18" charset="0"/>
              </a:rPr>
              <a:t>3</a:t>
            </a:r>
          </a:p>
        </p:txBody>
      </p:sp>
      <p:graphicFrame>
        <p:nvGraphicFramePr>
          <p:cNvPr id="24" name="Table 23"/>
          <p:cNvGraphicFramePr>
            <a:graphicFrameLocks noGrp="1"/>
          </p:cNvGraphicFramePr>
          <p:nvPr>
            <p:extLst>
              <p:ext uri="{D42A27DB-BD31-4B8C-83A1-F6EECF244321}">
                <p14:modId xmlns:p14="http://schemas.microsoft.com/office/powerpoint/2010/main" val="1212501994"/>
              </p:ext>
            </p:extLst>
          </p:nvPr>
        </p:nvGraphicFramePr>
        <p:xfrm>
          <a:off x="7304681" y="974181"/>
          <a:ext cx="4742176" cy="5591501"/>
        </p:xfrm>
        <a:graphic>
          <a:graphicData uri="http://schemas.openxmlformats.org/drawingml/2006/table">
            <a:tbl>
              <a:tblPr firstRow="1" firstCol="1" bandRow="1">
                <a:tableStyleId>{5C22544A-7EE6-4342-B048-85BDC9FD1C3A}</a:tableStyleId>
              </a:tblPr>
              <a:tblGrid>
                <a:gridCol w="736233">
                  <a:extLst>
                    <a:ext uri="{9D8B030D-6E8A-4147-A177-3AD203B41FA5}">
                      <a16:colId xmlns:a16="http://schemas.microsoft.com/office/drawing/2014/main" val="20000"/>
                    </a:ext>
                  </a:extLst>
                </a:gridCol>
                <a:gridCol w="101600">
                  <a:extLst>
                    <a:ext uri="{9D8B030D-6E8A-4147-A177-3AD203B41FA5}">
                      <a16:colId xmlns:a16="http://schemas.microsoft.com/office/drawing/2014/main" val="20001"/>
                    </a:ext>
                  </a:extLst>
                </a:gridCol>
                <a:gridCol w="3904343">
                  <a:extLst>
                    <a:ext uri="{9D8B030D-6E8A-4147-A177-3AD203B41FA5}">
                      <a16:colId xmlns:a16="http://schemas.microsoft.com/office/drawing/2014/main" val="20002"/>
                    </a:ext>
                  </a:extLst>
                </a:gridCol>
              </a:tblGrid>
              <a:tr h="1377133">
                <a:tc rowSpan="2">
                  <a:txBody>
                    <a:bodyPr/>
                    <a:lstStyle/>
                    <a:p>
                      <a:pPr algn="ctr">
                        <a:lnSpc>
                          <a:spcPct val="115000"/>
                        </a:lnSpc>
                        <a:spcAft>
                          <a:spcPts val="0"/>
                        </a:spcAft>
                      </a:pPr>
                      <a:r>
                        <a:rPr lang="nl-NL" sz="1800">
                          <a:effectLst/>
                          <a:latin typeface="Times New Roman" pitchFamily="18" charset="0"/>
                          <a:cs typeface="Times New Roman" pitchFamily="18" charset="0"/>
                        </a:rPr>
                        <a:t>1. Hai câu đề</a:t>
                      </a:r>
                      <a:endParaRPr lang="en-US" sz="1800">
                        <a:effectLst/>
                        <a:latin typeface="Times New Roman" pitchFamily="18" charset="0"/>
                        <a:ea typeface="Calibri"/>
                        <a:cs typeface="Times New Roman" pitchFamily="18" charset="0"/>
                      </a:endParaRPr>
                    </a:p>
                  </a:txBody>
                  <a:tcPr marL="66580" marR="66580" marT="0" marB="0"/>
                </a:tc>
                <a:tc gridSpan="2">
                  <a:txBody>
                    <a:bodyPr/>
                    <a:lstStyle/>
                    <a:p>
                      <a:pPr algn="just">
                        <a:lnSpc>
                          <a:spcPct val="115000"/>
                        </a:lnSpc>
                        <a:spcAft>
                          <a:spcPts val="0"/>
                        </a:spcAft>
                      </a:pPr>
                      <a:r>
                        <a:rPr lang="nl-NL" sz="1800">
                          <a:effectLst/>
                          <a:latin typeface="Times New Roman" pitchFamily="18" charset="0"/>
                          <a:cs typeface="Times New Roman" pitchFamily="18" charset="0"/>
                        </a:rPr>
                        <a:t>- Thời gian:</a:t>
                      </a:r>
                      <a:endParaRPr lang="en-US" sz="1800">
                        <a:effectLst/>
                        <a:latin typeface="Times New Roman" pitchFamily="18" charset="0"/>
                        <a:cs typeface="Times New Roman" pitchFamily="18" charset="0"/>
                      </a:endParaRPr>
                    </a:p>
                    <a:p>
                      <a:pPr algn="just">
                        <a:lnSpc>
                          <a:spcPct val="115000"/>
                        </a:lnSpc>
                        <a:spcAft>
                          <a:spcPts val="0"/>
                        </a:spcAft>
                      </a:pPr>
                      <a:r>
                        <a:rPr lang="nl-NL" sz="1800">
                          <a:effectLst/>
                          <a:latin typeface="Times New Roman" pitchFamily="18" charset="0"/>
                          <a:cs typeface="Times New Roman" pitchFamily="18" charset="0"/>
                        </a:rPr>
                        <a:t>- Âm thanh:</a:t>
                      </a:r>
                      <a:endParaRPr lang="en-US" sz="1800">
                        <a:effectLst/>
                        <a:latin typeface="Times New Roman" pitchFamily="18" charset="0"/>
                        <a:cs typeface="Times New Roman" pitchFamily="18" charset="0"/>
                      </a:endParaRPr>
                    </a:p>
                    <a:p>
                      <a:pPr algn="just">
                        <a:lnSpc>
                          <a:spcPct val="115000"/>
                        </a:lnSpc>
                        <a:spcAft>
                          <a:spcPts val="0"/>
                        </a:spcAft>
                      </a:pPr>
                      <a:r>
                        <a:rPr lang="nl-NL" sz="1800">
                          <a:effectLst/>
                          <a:latin typeface="Times New Roman" pitchFamily="18" charset="0"/>
                          <a:cs typeface="Times New Roman" pitchFamily="18" charset="0"/>
                        </a:rPr>
                        <a:t>- Tâm trạng:</a:t>
                      </a:r>
                      <a:endParaRPr lang="en-US" sz="1800">
                        <a:effectLst/>
                        <a:latin typeface="Times New Roman" pitchFamily="18" charset="0"/>
                        <a:cs typeface="Times New Roman" pitchFamily="18" charset="0"/>
                      </a:endParaRPr>
                    </a:p>
                    <a:p>
                      <a:pPr algn="just">
                        <a:lnSpc>
                          <a:spcPct val="115000"/>
                        </a:lnSpc>
                        <a:spcAft>
                          <a:spcPts val="0"/>
                        </a:spcAft>
                      </a:pPr>
                      <a:r>
                        <a:rPr lang="nl-NL" sz="1800">
                          <a:effectLst/>
                          <a:latin typeface="Times New Roman" pitchFamily="18" charset="0"/>
                          <a:cs typeface="Times New Roman" pitchFamily="18" charset="0"/>
                        </a:rPr>
                        <a:t>- Hành động:</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extLst>
                  <a:ext uri="{0D108BD9-81ED-4DB2-BD59-A6C34878D82A}">
                    <a16:rowId xmlns:a16="http://schemas.microsoft.com/office/drawing/2014/main" val="10000"/>
                  </a:ext>
                </a:extLst>
              </a:tr>
              <a:tr h="238209">
                <a:tc vMerge="1">
                  <a:txBody>
                    <a:bodyPr/>
                    <a:lstStyle/>
                    <a:p>
                      <a:endParaRPr lang="en-US"/>
                    </a:p>
                  </a:txBody>
                  <a:tcPr/>
                </a:tc>
                <a:tc gridSpan="2">
                  <a:txBody>
                    <a:bodyPr/>
                    <a:lstStyle/>
                    <a:p>
                      <a:pPr algn="just">
                        <a:lnSpc>
                          <a:spcPct val="115000"/>
                        </a:lnSpc>
                        <a:spcAft>
                          <a:spcPts val="0"/>
                        </a:spcAft>
                      </a:pPr>
                      <a:r>
                        <a:rPr lang="nl-NL" sz="1800">
                          <a:effectLst/>
                          <a:latin typeface="Times New Roman" pitchFamily="18" charset="0"/>
                          <a:cs typeface="Times New Roman" pitchFamily="18" charset="0"/>
                        </a:rPr>
                        <a:t>- Nghệ thuật:</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extLst>
                  <a:ext uri="{0D108BD9-81ED-4DB2-BD59-A6C34878D82A}">
                    <a16:rowId xmlns:a16="http://schemas.microsoft.com/office/drawing/2014/main" val="10001"/>
                  </a:ext>
                </a:extLst>
              </a:tr>
              <a:tr h="238209">
                <a:tc gridSpan="3">
                  <a:txBody>
                    <a:bodyPr/>
                    <a:lstStyle/>
                    <a:p>
                      <a:pPr algn="just">
                        <a:lnSpc>
                          <a:spcPct val="115000"/>
                        </a:lnSpc>
                        <a:spcAft>
                          <a:spcPts val="0"/>
                        </a:spcAft>
                      </a:pPr>
                      <a:r>
                        <a:rPr lang="nl-NL" sz="1800">
                          <a:effectLst/>
                          <a:latin typeface="Times New Roman" pitchFamily="18" charset="0"/>
                          <a:cs typeface="Times New Roman" pitchFamily="18" charset="0"/>
                        </a:rPr>
                        <a:t>Nhận xét:</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76417">
                <a:tc gridSpan="2">
                  <a:txBody>
                    <a:bodyPr/>
                    <a:lstStyle/>
                    <a:p>
                      <a:pPr algn="ctr">
                        <a:lnSpc>
                          <a:spcPct val="115000"/>
                        </a:lnSpc>
                        <a:spcAft>
                          <a:spcPts val="0"/>
                        </a:spcAft>
                      </a:pPr>
                      <a:r>
                        <a:rPr lang="nl-NL" sz="1800">
                          <a:effectLst/>
                          <a:latin typeface="Times New Roman" pitchFamily="18" charset="0"/>
                          <a:cs typeface="Times New Roman" pitchFamily="18" charset="0"/>
                        </a:rPr>
                        <a:t>2. Hai câu thực</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tc>
                  <a:txBody>
                    <a:bodyPr/>
                    <a:lstStyle/>
                    <a:p>
                      <a:pPr algn="just">
                        <a:lnSpc>
                          <a:spcPct val="115000"/>
                        </a:lnSpc>
                        <a:spcAft>
                          <a:spcPts val="0"/>
                        </a:spcAft>
                      </a:pPr>
                      <a:r>
                        <a:rPr lang="nl-NL" sz="1800">
                          <a:effectLst/>
                          <a:latin typeface="Times New Roman" pitchFamily="18" charset="0"/>
                          <a:cs typeface="Times New Roman" pitchFamily="18" charset="0"/>
                        </a:rPr>
                        <a:t>- BPTT:</a:t>
                      </a:r>
                      <a:endParaRPr lang="en-US" sz="1800">
                        <a:effectLst/>
                        <a:latin typeface="Times New Roman" pitchFamily="18" charset="0"/>
                        <a:cs typeface="Times New Roman" pitchFamily="18" charset="0"/>
                      </a:endParaRPr>
                    </a:p>
                    <a:p>
                      <a:pPr algn="just">
                        <a:lnSpc>
                          <a:spcPct val="115000"/>
                        </a:lnSpc>
                        <a:spcAft>
                          <a:spcPts val="0"/>
                        </a:spcAft>
                      </a:pPr>
                      <a:r>
                        <a:rPr lang="nl-NL" sz="1800">
                          <a:effectLst/>
                          <a:latin typeface="Times New Roman" pitchFamily="18" charset="0"/>
                          <a:cs typeface="Times New Roman" pitchFamily="18" charset="0"/>
                        </a:rPr>
                        <a:t> </a:t>
                      </a:r>
                      <a:endParaRPr lang="en-US" sz="1800">
                        <a:effectLst/>
                        <a:latin typeface="Times New Roman" pitchFamily="18" charset="0"/>
                        <a:ea typeface="Calibri"/>
                        <a:cs typeface="Times New Roman" pitchFamily="18" charset="0"/>
                      </a:endParaRPr>
                    </a:p>
                  </a:txBody>
                  <a:tcPr marL="66580" marR="66580" marT="0" marB="0"/>
                </a:tc>
                <a:extLst>
                  <a:ext uri="{0D108BD9-81ED-4DB2-BD59-A6C34878D82A}">
                    <a16:rowId xmlns:a16="http://schemas.microsoft.com/office/drawing/2014/main" val="10003"/>
                  </a:ext>
                </a:extLst>
              </a:tr>
              <a:tr h="238209">
                <a:tc gridSpan="3">
                  <a:txBody>
                    <a:bodyPr/>
                    <a:lstStyle/>
                    <a:p>
                      <a:pPr algn="just">
                        <a:lnSpc>
                          <a:spcPct val="115000"/>
                        </a:lnSpc>
                        <a:spcAft>
                          <a:spcPts val="0"/>
                        </a:spcAft>
                      </a:pPr>
                      <a:r>
                        <a:rPr lang="nl-NL" sz="1800">
                          <a:effectLst/>
                          <a:latin typeface="Times New Roman" pitchFamily="18" charset="0"/>
                          <a:cs typeface="Times New Roman" pitchFamily="18" charset="0"/>
                        </a:rPr>
                        <a:t>Nhận xét:</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14626">
                <a:tc gridSpan="2">
                  <a:txBody>
                    <a:bodyPr/>
                    <a:lstStyle/>
                    <a:p>
                      <a:pPr algn="ctr">
                        <a:lnSpc>
                          <a:spcPct val="115000"/>
                        </a:lnSpc>
                        <a:spcAft>
                          <a:spcPts val="0"/>
                        </a:spcAft>
                      </a:pPr>
                      <a:r>
                        <a:rPr lang="nl-NL" sz="1800">
                          <a:effectLst/>
                          <a:latin typeface="Times New Roman" pitchFamily="18" charset="0"/>
                          <a:cs typeface="Times New Roman" pitchFamily="18" charset="0"/>
                        </a:rPr>
                        <a:t>3. Hai câu luận</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tc>
                  <a:txBody>
                    <a:bodyPr/>
                    <a:lstStyle/>
                    <a:p>
                      <a:pPr algn="just">
                        <a:lnSpc>
                          <a:spcPct val="115000"/>
                        </a:lnSpc>
                        <a:spcAft>
                          <a:spcPts val="0"/>
                        </a:spcAft>
                      </a:pPr>
                      <a:r>
                        <a:rPr lang="nl-NL" sz="1800">
                          <a:effectLst/>
                          <a:latin typeface="Times New Roman" pitchFamily="18" charset="0"/>
                          <a:cs typeface="Times New Roman" pitchFamily="18" charset="0"/>
                        </a:rPr>
                        <a:t>- Tâm trạng:</a:t>
                      </a:r>
                      <a:endParaRPr lang="en-US" sz="1800">
                        <a:effectLst/>
                        <a:latin typeface="Times New Roman" pitchFamily="18" charset="0"/>
                        <a:cs typeface="Times New Roman" pitchFamily="18" charset="0"/>
                      </a:endParaRPr>
                    </a:p>
                    <a:p>
                      <a:pPr algn="just">
                        <a:lnSpc>
                          <a:spcPct val="115000"/>
                        </a:lnSpc>
                        <a:spcAft>
                          <a:spcPts val="0"/>
                        </a:spcAft>
                      </a:pPr>
                      <a:r>
                        <a:rPr lang="nl-NL" sz="1800">
                          <a:effectLst/>
                          <a:latin typeface="Times New Roman" pitchFamily="18" charset="0"/>
                          <a:cs typeface="Times New Roman" pitchFamily="18" charset="0"/>
                        </a:rPr>
                        <a:t>- Căn nguyên:</a:t>
                      </a:r>
                      <a:endParaRPr lang="en-US" sz="1800">
                        <a:effectLst/>
                        <a:latin typeface="Times New Roman" pitchFamily="18" charset="0"/>
                        <a:cs typeface="Times New Roman" pitchFamily="18" charset="0"/>
                      </a:endParaRPr>
                    </a:p>
                    <a:p>
                      <a:pPr algn="just">
                        <a:lnSpc>
                          <a:spcPct val="115000"/>
                        </a:lnSpc>
                        <a:spcAft>
                          <a:spcPts val="0"/>
                        </a:spcAft>
                      </a:pPr>
                      <a:r>
                        <a:rPr lang="nl-NL" sz="1800">
                          <a:effectLst/>
                          <a:latin typeface="Times New Roman" pitchFamily="18" charset="0"/>
                          <a:cs typeface="Times New Roman" pitchFamily="18" charset="0"/>
                        </a:rPr>
                        <a:t>- Từ láy</a:t>
                      </a:r>
                      <a:endParaRPr lang="en-US" sz="1800">
                        <a:effectLst/>
                        <a:latin typeface="Times New Roman" pitchFamily="18" charset="0"/>
                        <a:ea typeface="Calibri"/>
                        <a:cs typeface="Times New Roman" pitchFamily="18" charset="0"/>
                      </a:endParaRPr>
                    </a:p>
                  </a:txBody>
                  <a:tcPr marL="66580" marR="66580" marT="0" marB="0"/>
                </a:tc>
                <a:extLst>
                  <a:ext uri="{0D108BD9-81ED-4DB2-BD59-A6C34878D82A}">
                    <a16:rowId xmlns:a16="http://schemas.microsoft.com/office/drawing/2014/main" val="10005"/>
                  </a:ext>
                </a:extLst>
              </a:tr>
              <a:tr h="238209">
                <a:tc gridSpan="3">
                  <a:txBody>
                    <a:bodyPr/>
                    <a:lstStyle/>
                    <a:p>
                      <a:pPr algn="just">
                        <a:lnSpc>
                          <a:spcPct val="115000"/>
                        </a:lnSpc>
                        <a:spcAft>
                          <a:spcPts val="0"/>
                        </a:spcAft>
                      </a:pPr>
                      <a:r>
                        <a:rPr lang="nl-NL" sz="1800">
                          <a:effectLst/>
                          <a:latin typeface="Times New Roman" pitchFamily="18" charset="0"/>
                          <a:cs typeface="Times New Roman" pitchFamily="18" charset="0"/>
                        </a:rPr>
                        <a:t>Nhận xét:</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853149">
                <a:tc>
                  <a:txBody>
                    <a:bodyPr/>
                    <a:lstStyle/>
                    <a:p>
                      <a:pPr algn="ctr">
                        <a:lnSpc>
                          <a:spcPct val="115000"/>
                        </a:lnSpc>
                        <a:spcAft>
                          <a:spcPts val="0"/>
                        </a:spcAft>
                      </a:pPr>
                      <a:r>
                        <a:rPr lang="nl-NL" sz="1800">
                          <a:effectLst/>
                          <a:latin typeface="Times New Roman" pitchFamily="18" charset="0"/>
                          <a:cs typeface="Times New Roman" pitchFamily="18" charset="0"/>
                        </a:rPr>
                        <a:t>4. Hai câu kết</a:t>
                      </a:r>
                      <a:endParaRPr lang="en-US" sz="1800">
                        <a:effectLst/>
                        <a:latin typeface="Times New Roman" pitchFamily="18" charset="0"/>
                        <a:ea typeface="Calibri"/>
                        <a:cs typeface="Times New Roman" pitchFamily="18" charset="0"/>
                      </a:endParaRPr>
                    </a:p>
                  </a:txBody>
                  <a:tcPr marL="66580" marR="66580" marT="0" marB="0"/>
                </a:tc>
                <a:tc gridSpan="2">
                  <a:txBody>
                    <a:bodyPr/>
                    <a:lstStyle/>
                    <a:p>
                      <a:pPr algn="just">
                        <a:lnSpc>
                          <a:spcPct val="115000"/>
                        </a:lnSpc>
                        <a:spcAft>
                          <a:spcPts val="0"/>
                        </a:spcAft>
                      </a:pPr>
                      <a:r>
                        <a:rPr lang="nl-NL" sz="1800">
                          <a:effectLst/>
                          <a:latin typeface="Times New Roman" pitchFamily="18" charset="0"/>
                          <a:cs typeface="Times New Roman" pitchFamily="18" charset="0"/>
                        </a:rPr>
                        <a:t>- Đối tượng hướng tới:</a:t>
                      </a:r>
                      <a:endParaRPr lang="en-US" sz="1800">
                        <a:effectLst/>
                        <a:latin typeface="Times New Roman" pitchFamily="18" charset="0"/>
                        <a:cs typeface="Times New Roman" pitchFamily="18" charset="0"/>
                      </a:endParaRPr>
                    </a:p>
                    <a:p>
                      <a:pPr algn="just">
                        <a:lnSpc>
                          <a:spcPct val="115000"/>
                        </a:lnSpc>
                        <a:spcAft>
                          <a:spcPts val="0"/>
                        </a:spcAft>
                      </a:pPr>
                      <a:r>
                        <a:rPr lang="nl-NL" sz="1800">
                          <a:effectLst/>
                          <a:latin typeface="Times New Roman" pitchFamily="18" charset="0"/>
                          <a:cs typeface="Times New Roman" pitchFamily="18" charset="0"/>
                        </a:rPr>
                        <a:t>- </a:t>
                      </a:r>
                      <a:r>
                        <a:rPr lang="nl-NL" sz="1800" kern="1200">
                          <a:effectLst/>
                          <a:latin typeface="Times New Roman" pitchFamily="18" charset="0"/>
                          <a:cs typeface="Times New Roman" pitchFamily="18" charset="0"/>
                        </a:rPr>
                        <a:t>“Thân này đâu đã chịu già tom”:</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extLst>
                  <a:ext uri="{0D108BD9-81ED-4DB2-BD59-A6C34878D82A}">
                    <a16:rowId xmlns:a16="http://schemas.microsoft.com/office/drawing/2014/main" val="10007"/>
                  </a:ext>
                </a:extLst>
              </a:tr>
              <a:tr h="238209">
                <a:tc gridSpan="3">
                  <a:txBody>
                    <a:bodyPr/>
                    <a:lstStyle/>
                    <a:p>
                      <a:pPr algn="just">
                        <a:lnSpc>
                          <a:spcPct val="115000"/>
                        </a:lnSpc>
                        <a:spcAft>
                          <a:spcPts val="0"/>
                        </a:spcAft>
                      </a:pPr>
                      <a:r>
                        <a:rPr lang="nl-NL" sz="1800">
                          <a:effectLst/>
                          <a:latin typeface="Times New Roman" pitchFamily="18" charset="0"/>
                          <a:cs typeface="Times New Roman" pitchFamily="18" charset="0"/>
                        </a:rPr>
                        <a:t>Nhận xét:</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38" name="Rectangle 37"/>
          <p:cNvSpPr/>
          <p:nvPr/>
        </p:nvSpPr>
        <p:spPr>
          <a:xfrm>
            <a:off x="8623929" y="483331"/>
            <a:ext cx="2802819" cy="400110"/>
          </a:xfrm>
          <a:prstGeom prst="rect">
            <a:avLst/>
          </a:prstGeom>
          <a:ln>
            <a:solidFill>
              <a:srgbClr val="FF0000"/>
            </a:solidFill>
          </a:ln>
        </p:spPr>
        <p:txBody>
          <a:bodyPr wrap="none">
            <a:spAutoFit/>
          </a:bodyPr>
          <a:lstStyle/>
          <a:p>
            <a:pPr algn="ctr"/>
            <a:r>
              <a:rPr lang="nl-NL" sz="2000" b="1">
                <a:latin typeface="Times New Roman" pitchFamily="18" charset="0"/>
                <a:cs typeface="Times New Roman" pitchFamily="18" charset="0"/>
              </a:rPr>
              <a:t>PHIẾU HỌC TẬP SỐ 2</a:t>
            </a:r>
          </a:p>
        </p:txBody>
      </p:sp>
    </p:spTree>
    <p:extLst>
      <p:ext uri="{BB962C8B-B14F-4D97-AF65-F5344CB8AC3E}">
        <p14:creationId xmlns:p14="http://schemas.microsoft.com/office/powerpoint/2010/main" val="27546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down)">
                                      <p:cBhvr>
                                        <p:cTn id="14" dur="500"/>
                                        <p:tgtEl>
                                          <p:spTgt spid="3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7" grpId="0" animBg="1"/>
      <p:bldP spid="35" grpId="0" animBg="1"/>
      <p:bldP spid="36"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B8AAEAA2-4CF8-449D-8745-25872C8482C9}">
  <ds:schemaRefs>
    <ds:schemaRef ds:uri="http://schemas.microsoft.com/sharepoint/v3/contenttype/forms"/>
  </ds:schemaRefs>
</ds:datastoreItem>
</file>

<file path=customXml/itemProps2.xml><?xml version="1.0" encoding="utf-8"?>
<ds:datastoreItem xmlns:ds="http://schemas.openxmlformats.org/officeDocument/2006/customXml" ds:itemID="{811E5987-7DAE-478C-B57E-B58680B87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95BB57-19EB-4557-B5D2-B6E7784AF408}">
  <ds:schemaRefs>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microsoft.com/sharepoint/v3"/>
    <ds:schemaRef ds:uri="http://www.w3.org/XML/1998/namespace"/>
    <ds:schemaRef ds:uri="http://purl.org/dc/terms/"/>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3957</TotalTime>
  <Words>2147</Words>
  <Application>Microsoft Office PowerPoint</Application>
  <PresentationFormat>Widescreen</PresentationFormat>
  <Paragraphs>208</Paragraphs>
  <Slides>18</Slides>
  <Notes>15</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宋体</vt:lpstr>
      <vt:lpstr>Arial</vt:lpstr>
      <vt:lpstr>Calibri</vt:lpstr>
      <vt:lpstr>Segoe UI</vt:lpstr>
      <vt:lpstr>Symbol</vt:lpstr>
      <vt:lpstr>Times New Roman</vt:lpstr>
      <vt:lpstr>UVN Dung Dan</vt:lpstr>
      <vt:lpstr>UVN Thu Tu</vt:lpstr>
      <vt:lpstr>Wingdings</vt:lpstr>
      <vt:lpstr>Office Theme</vt:lpstr>
      <vt:lpstr>PowerPoint Presentation</vt:lpstr>
      <vt:lpstr>Tự  Tình (Bài II)         </vt:lpstr>
      <vt:lpstr>PowerPoint Presentation</vt:lpstr>
      <vt:lpstr>PowerPoint Presentation</vt:lpstr>
      <vt:lpstr>3. Tác giả, tác phẩm</vt:lpstr>
      <vt:lpstr>3. Tác giả, tác phẩm</vt:lpstr>
      <vt:lpstr>PowerPoint Presentation</vt:lpstr>
      <vt:lpstr>PowerPoint Presentation</vt:lpstr>
      <vt:lpstr>II. Khám phá văn bản</vt:lpstr>
      <vt:lpstr>II. Khám phá văn bản</vt:lpstr>
      <vt:lpstr>PowerPoint Presentation</vt:lpstr>
      <vt:lpstr>PowerPoint Presentation</vt:lpstr>
      <vt:lpstr>PowerPoint Presentation</vt:lpstr>
      <vt:lpstr>PowerPoint Presentation</vt:lpstr>
      <vt:lpstr>III. Luyện tập</vt:lpstr>
      <vt:lpstr>PowerPoint Presentation</vt:lpstr>
      <vt:lpstr>PowerPoint Presentation</vt:lpstr>
      <vt:lpstr>*Củng cố, 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Tự Tình</dc:title>
  <dc:creator>Pham Thi Phuong</dc:creator>
  <cp:lastModifiedBy>Administrator</cp:lastModifiedBy>
  <cp:revision>217</cp:revision>
  <dcterms:created xsi:type="dcterms:W3CDTF">2021-09-12T03:07:14Z</dcterms:created>
  <dcterms:modified xsi:type="dcterms:W3CDTF">2025-05-01T12:06:58Z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